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57" r:id="rId4"/>
    <p:sldId id="274" r:id="rId5"/>
    <p:sldId id="275" r:id="rId6"/>
    <p:sldId id="267" r:id="rId7"/>
    <p:sldId id="268" r:id="rId8"/>
    <p:sldId id="261" r:id="rId9"/>
    <p:sldId id="265" r:id="rId10"/>
    <p:sldId id="266" r:id="rId11"/>
    <p:sldId id="276" r:id="rId12"/>
    <p:sldId id="277" r:id="rId13"/>
    <p:sldId id="262" r:id="rId14"/>
    <p:sldId id="263" r:id="rId15"/>
    <p:sldId id="272" r:id="rId16"/>
    <p:sldId id="269" r:id="rId17"/>
    <p:sldId id="271" r:id="rId18"/>
    <p:sldId id="270" r:id="rId19"/>
    <p:sldId id="278" r:id="rId20"/>
  </p:sldIdLst>
  <p:sldSz cx="18288000" cy="10287000"/>
  <p:notesSz cx="6858000" cy="9144000"/>
  <p:embeddedFontLst>
    <p:embeddedFont>
      <p:font typeface="Arial Bold" panose="020B0604020202020204" charset="0"/>
      <p:regular r:id="rId21"/>
    </p:embeddedFont>
    <p:embeddedFont>
      <p:font typeface="CAIXA Std" panose="020B0603020204030204" pitchFamily="34" charset="0"/>
      <p:regular r:id="rId22"/>
      <p:bold r:id="rId23"/>
      <p:italic r:id="rId24"/>
      <p:boldItalic r:id="rId25"/>
    </p:embeddedFont>
    <p:embeddedFont>
      <p:font typeface="CAIXA Std Book" panose="020B0503020204030204" pitchFamily="34" charset="0"/>
      <p:regular r:id="rId26"/>
      <p:italic r:id="rId27"/>
    </p:embeddedFont>
    <p:embeddedFont>
      <p:font typeface="Manrope Bold"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96"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
        <p:nvSpPr>
          <p:cNvPr id="8" name="CaixaDeTexto 7">
            <a:extLst>
              <a:ext uri="{FF2B5EF4-FFF2-40B4-BE49-F238E27FC236}">
                <a16:creationId xmlns:a16="http://schemas.microsoft.com/office/drawing/2014/main" id="{86712F38-D1CE-2D84-FE81-32C5FD02C130}"/>
              </a:ext>
            </a:extLst>
          </p:cNvPr>
          <p:cNvSpPr txBox="1"/>
          <p:nvPr userDrawn="1">
            <p:extLst>
              <p:ext uri="{1162E1C5-73C7-4A58-AE30-91384D911F3F}">
                <p184:classification xmlns:p184="http://schemas.microsoft.com/office/powerpoint/2018/4/main" val="ftr"/>
              </p:ext>
            </p:extLst>
          </p:nvPr>
        </p:nvSpPr>
        <p:spPr>
          <a:xfrm>
            <a:off x="63500" y="10101580"/>
            <a:ext cx="1100138" cy="121920"/>
          </a:xfrm>
          <a:prstGeom prst="rect">
            <a:avLst/>
          </a:prstGeom>
        </p:spPr>
        <p:txBody>
          <a:bodyPr horzOverflow="overflow" lIns="0" tIns="0" rIns="0" bIns="0">
            <a:spAutoFit/>
          </a:bodyPr>
          <a:lstStyle/>
          <a:p>
            <a:pPr algn="l"/>
            <a:r>
              <a:rPr lang="pt-BR" sz="800">
                <a:solidFill>
                  <a:srgbClr val="0000FF"/>
                </a:solidFill>
                <a:latin typeface="Calibri" panose="020F0502020204030204" pitchFamily="34" charset="0"/>
                <a:ea typeface="Calibri" panose="020F0502020204030204" pitchFamily="34" charset="0"/>
                <a:cs typeface="Calibri" panose="020F0502020204030204" pitchFamily="34" charset="0"/>
              </a:rPr>
              <a:t>#EXTERNO.CONFIDENCIAL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sv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7" Type="http://schemas.openxmlformats.org/officeDocument/2006/relationships/image" Target="../media/image5.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FF17"/>
        </a:solidFill>
        <a:effectLst/>
      </p:bgPr>
    </p:bg>
    <p:spTree>
      <p:nvGrpSpPr>
        <p:cNvPr id="1" name=""/>
        <p:cNvGrpSpPr/>
        <p:nvPr/>
      </p:nvGrpSpPr>
      <p:grpSpPr>
        <a:xfrm>
          <a:off x="0" y="0"/>
          <a:ext cx="0" cy="0"/>
          <a:chOff x="0" y="0"/>
          <a:chExt cx="0" cy="0"/>
        </a:xfrm>
      </p:grpSpPr>
      <p:sp>
        <p:nvSpPr>
          <p:cNvPr id="2" name="Freeform 2"/>
          <p:cNvSpPr/>
          <p:nvPr/>
        </p:nvSpPr>
        <p:spPr>
          <a:xfrm>
            <a:off x="9381351" y="2697802"/>
            <a:ext cx="8374562" cy="5586330"/>
          </a:xfrm>
          <a:custGeom>
            <a:avLst/>
            <a:gdLst/>
            <a:ahLst/>
            <a:cxnLst/>
            <a:rect l="l" t="t" r="r" b="b"/>
            <a:pathLst>
              <a:path w="8374562" h="5586330">
                <a:moveTo>
                  <a:pt x="0" y="0"/>
                </a:moveTo>
                <a:lnTo>
                  <a:pt x="8374561" y="0"/>
                </a:lnTo>
                <a:lnTo>
                  <a:pt x="8374561" y="5586330"/>
                </a:lnTo>
                <a:lnTo>
                  <a:pt x="0" y="5586330"/>
                </a:lnTo>
                <a:lnTo>
                  <a:pt x="0" y="0"/>
                </a:lnTo>
                <a:close/>
              </a:path>
            </a:pathLst>
          </a:custGeom>
          <a:blipFill>
            <a:blip r:embed="rId2"/>
            <a:stretch>
              <a:fillRect l="-4677" r="-4677"/>
            </a:stretch>
          </a:blipFill>
        </p:spPr>
        <p:txBody>
          <a:bodyPr/>
          <a:lstStyle/>
          <a:p>
            <a:endParaRPr lang="pt-BR"/>
          </a:p>
        </p:txBody>
      </p:sp>
      <p:sp>
        <p:nvSpPr>
          <p:cNvPr id="3" name="Freeform 3"/>
          <p:cNvSpPr/>
          <p:nvPr/>
        </p:nvSpPr>
        <p:spPr>
          <a:xfrm>
            <a:off x="9381351" y="2697802"/>
            <a:ext cx="8374562" cy="5586330"/>
          </a:xfrm>
          <a:custGeom>
            <a:avLst/>
            <a:gdLst/>
            <a:ahLst/>
            <a:cxnLst/>
            <a:rect l="l" t="t" r="r" b="b"/>
            <a:pathLst>
              <a:path w="8374562" h="5586330">
                <a:moveTo>
                  <a:pt x="0" y="0"/>
                </a:moveTo>
                <a:lnTo>
                  <a:pt x="8374561" y="0"/>
                </a:lnTo>
                <a:lnTo>
                  <a:pt x="8374561" y="5586330"/>
                </a:lnTo>
                <a:lnTo>
                  <a:pt x="0" y="5586330"/>
                </a:lnTo>
                <a:lnTo>
                  <a:pt x="0" y="0"/>
                </a:lnTo>
                <a:close/>
              </a:path>
            </a:pathLst>
          </a:custGeom>
          <a:blipFill>
            <a:blip r:embed="rId2"/>
            <a:stretch>
              <a:fillRect l="-4677" r="-4677"/>
            </a:stretch>
          </a:blipFill>
        </p:spPr>
        <p:txBody>
          <a:bodyPr/>
          <a:lstStyle/>
          <a:p>
            <a:endParaRPr lang="pt-BR"/>
          </a:p>
        </p:txBody>
      </p:sp>
      <p:grpSp>
        <p:nvGrpSpPr>
          <p:cNvPr id="5" name="Group 5"/>
          <p:cNvGrpSpPr/>
          <p:nvPr/>
        </p:nvGrpSpPr>
        <p:grpSpPr>
          <a:xfrm>
            <a:off x="12293127" y="1901117"/>
            <a:ext cx="3607983" cy="270583"/>
            <a:chOff x="0" y="0"/>
            <a:chExt cx="991524" cy="74360"/>
          </a:xfrm>
        </p:grpSpPr>
        <p:sp>
          <p:nvSpPr>
            <p:cNvPr id="6" name="Freeform 6"/>
            <p:cNvSpPr/>
            <p:nvPr/>
          </p:nvSpPr>
          <p:spPr>
            <a:xfrm>
              <a:off x="0" y="0"/>
              <a:ext cx="991524" cy="74360"/>
            </a:xfrm>
            <a:custGeom>
              <a:avLst/>
              <a:gdLst/>
              <a:ahLst/>
              <a:cxnLst/>
              <a:rect l="l" t="t" r="r" b="b"/>
              <a:pathLst>
                <a:path w="991524" h="74360">
                  <a:moveTo>
                    <a:pt x="0" y="0"/>
                  </a:moveTo>
                  <a:lnTo>
                    <a:pt x="991524" y="0"/>
                  </a:lnTo>
                  <a:lnTo>
                    <a:pt x="991524" y="74360"/>
                  </a:lnTo>
                  <a:lnTo>
                    <a:pt x="0" y="74360"/>
                  </a:lnTo>
                  <a:close/>
                </a:path>
              </a:pathLst>
            </a:custGeom>
            <a:solidFill>
              <a:srgbClr val="202126"/>
            </a:solidFill>
          </p:spPr>
          <p:txBody>
            <a:bodyPr/>
            <a:lstStyle/>
            <a:p>
              <a:endParaRPr lang="pt-BR"/>
            </a:p>
          </p:txBody>
        </p:sp>
        <p:sp>
          <p:nvSpPr>
            <p:cNvPr id="7" name="TextBox 7"/>
            <p:cNvSpPr txBox="1"/>
            <p:nvPr/>
          </p:nvSpPr>
          <p:spPr>
            <a:xfrm>
              <a:off x="0" y="-95250"/>
              <a:ext cx="991524" cy="169610"/>
            </a:xfrm>
            <a:prstGeom prst="rect">
              <a:avLst/>
            </a:prstGeom>
          </p:spPr>
          <p:txBody>
            <a:bodyPr lIns="76880" tIns="76880" rIns="76880" bIns="76880" rtlCol="0" anchor="ctr"/>
            <a:lstStyle/>
            <a:p>
              <a:pPr algn="ctr">
                <a:lnSpc>
                  <a:spcPts val="2734"/>
                </a:lnSpc>
              </a:pPr>
              <a:endParaRPr/>
            </a:p>
          </p:txBody>
        </p:sp>
      </p:grpSp>
      <p:grpSp>
        <p:nvGrpSpPr>
          <p:cNvPr id="8" name="Group 8"/>
          <p:cNvGrpSpPr/>
          <p:nvPr/>
        </p:nvGrpSpPr>
        <p:grpSpPr>
          <a:xfrm>
            <a:off x="12293127" y="2228303"/>
            <a:ext cx="2686295" cy="270583"/>
            <a:chOff x="0" y="0"/>
            <a:chExt cx="738231" cy="74360"/>
          </a:xfrm>
        </p:grpSpPr>
        <p:sp>
          <p:nvSpPr>
            <p:cNvPr id="9" name="Freeform 9"/>
            <p:cNvSpPr/>
            <p:nvPr/>
          </p:nvSpPr>
          <p:spPr>
            <a:xfrm>
              <a:off x="0" y="0"/>
              <a:ext cx="738231" cy="74360"/>
            </a:xfrm>
            <a:custGeom>
              <a:avLst/>
              <a:gdLst/>
              <a:ahLst/>
              <a:cxnLst/>
              <a:rect l="l" t="t" r="r" b="b"/>
              <a:pathLst>
                <a:path w="738231" h="74360">
                  <a:moveTo>
                    <a:pt x="0" y="0"/>
                  </a:moveTo>
                  <a:lnTo>
                    <a:pt x="738231" y="0"/>
                  </a:lnTo>
                  <a:lnTo>
                    <a:pt x="738231" y="74360"/>
                  </a:lnTo>
                  <a:lnTo>
                    <a:pt x="0" y="74360"/>
                  </a:lnTo>
                  <a:close/>
                </a:path>
              </a:pathLst>
            </a:custGeom>
            <a:solidFill>
              <a:srgbClr val="202126"/>
            </a:solidFill>
          </p:spPr>
          <p:txBody>
            <a:bodyPr/>
            <a:lstStyle/>
            <a:p>
              <a:endParaRPr lang="pt-BR"/>
            </a:p>
          </p:txBody>
        </p:sp>
        <p:sp>
          <p:nvSpPr>
            <p:cNvPr id="10" name="TextBox 10"/>
            <p:cNvSpPr txBox="1"/>
            <p:nvPr/>
          </p:nvSpPr>
          <p:spPr>
            <a:xfrm>
              <a:off x="0" y="-95250"/>
              <a:ext cx="738231" cy="169610"/>
            </a:xfrm>
            <a:prstGeom prst="rect">
              <a:avLst/>
            </a:prstGeom>
          </p:spPr>
          <p:txBody>
            <a:bodyPr lIns="76880" tIns="76880" rIns="76880" bIns="76880" rtlCol="0" anchor="ctr"/>
            <a:lstStyle/>
            <a:p>
              <a:pPr algn="ctr">
                <a:lnSpc>
                  <a:spcPts val="2734"/>
                </a:lnSpc>
              </a:pPr>
              <a:endParaRPr/>
            </a:p>
          </p:txBody>
        </p:sp>
      </p:grpSp>
      <p:sp>
        <p:nvSpPr>
          <p:cNvPr id="11" name="TextBox 11"/>
          <p:cNvSpPr txBox="1"/>
          <p:nvPr/>
        </p:nvSpPr>
        <p:spPr>
          <a:xfrm>
            <a:off x="12378126" y="1867208"/>
            <a:ext cx="3437985" cy="688282"/>
          </a:xfrm>
          <a:prstGeom prst="rect">
            <a:avLst/>
          </a:prstGeom>
        </p:spPr>
        <p:txBody>
          <a:bodyPr lIns="0" tIns="0" rIns="0" bIns="0" rtlCol="0" anchor="t">
            <a:spAutoFit/>
          </a:bodyPr>
          <a:lstStyle/>
          <a:p>
            <a:pPr algn="l">
              <a:lnSpc>
                <a:spcPts val="2620"/>
              </a:lnSpc>
            </a:pPr>
            <a:r>
              <a:rPr lang="en-US" sz="1872" b="1" dirty="0">
                <a:solidFill>
                  <a:srgbClr val="FFFCED"/>
                </a:solidFill>
                <a:latin typeface="Manrope Bold"/>
                <a:ea typeface="Manrope Bold"/>
                <a:cs typeface="Manrope Bold"/>
                <a:sym typeface="Manrope Bold"/>
              </a:rPr>
              <a:t>2ª TRIENAL DE ARQUITETURA E URBANISMO DO RS</a:t>
            </a:r>
          </a:p>
        </p:txBody>
      </p:sp>
      <p:sp>
        <p:nvSpPr>
          <p:cNvPr id="12" name="AutoShape 12"/>
          <p:cNvSpPr/>
          <p:nvPr/>
        </p:nvSpPr>
        <p:spPr>
          <a:xfrm flipH="1" flipV="1">
            <a:off x="12293127" y="0"/>
            <a:ext cx="0" cy="3744442"/>
          </a:xfrm>
          <a:prstGeom prst="line">
            <a:avLst/>
          </a:prstGeom>
          <a:ln w="19050" cap="flat">
            <a:solidFill>
              <a:srgbClr val="000000"/>
            </a:solidFill>
            <a:prstDash val="solid"/>
            <a:headEnd type="none" w="sm" len="sm"/>
            <a:tailEnd type="none" w="sm" len="sm"/>
          </a:ln>
        </p:spPr>
        <p:txBody>
          <a:bodyPr/>
          <a:lstStyle/>
          <a:p>
            <a:endParaRPr lang="pt-BR"/>
          </a:p>
        </p:txBody>
      </p:sp>
      <p:sp>
        <p:nvSpPr>
          <p:cNvPr id="13" name="AutoShape 13"/>
          <p:cNvSpPr/>
          <p:nvPr/>
        </p:nvSpPr>
        <p:spPr>
          <a:xfrm flipV="1">
            <a:off x="13947543" y="6629192"/>
            <a:ext cx="0" cy="3657808"/>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14" name="Group 14"/>
          <p:cNvGrpSpPr/>
          <p:nvPr/>
        </p:nvGrpSpPr>
        <p:grpSpPr>
          <a:xfrm>
            <a:off x="14182856" y="7765926"/>
            <a:ext cx="3573056" cy="589498"/>
            <a:chOff x="0" y="0"/>
            <a:chExt cx="4764075" cy="785997"/>
          </a:xfrm>
        </p:grpSpPr>
        <p:sp>
          <p:nvSpPr>
            <p:cNvPr id="15" name="Freeform 15"/>
            <p:cNvSpPr/>
            <p:nvPr/>
          </p:nvSpPr>
          <p:spPr>
            <a:xfrm>
              <a:off x="3012357" y="489797"/>
              <a:ext cx="1751718" cy="296200"/>
            </a:xfrm>
            <a:custGeom>
              <a:avLst/>
              <a:gdLst/>
              <a:ahLst/>
              <a:cxnLst/>
              <a:rect l="l" t="t" r="r" b="b"/>
              <a:pathLst>
                <a:path w="1751718" h="296200">
                  <a:moveTo>
                    <a:pt x="0" y="0"/>
                  </a:moveTo>
                  <a:lnTo>
                    <a:pt x="1751718" y="0"/>
                  </a:lnTo>
                  <a:lnTo>
                    <a:pt x="1751718" y="296200"/>
                  </a:lnTo>
                  <a:lnTo>
                    <a:pt x="0" y="296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6" name="Freeform 16"/>
            <p:cNvSpPr/>
            <p:nvPr/>
          </p:nvSpPr>
          <p:spPr>
            <a:xfrm>
              <a:off x="0" y="0"/>
              <a:ext cx="2701865" cy="785997"/>
            </a:xfrm>
            <a:custGeom>
              <a:avLst/>
              <a:gdLst/>
              <a:ahLst/>
              <a:cxnLst/>
              <a:rect l="l" t="t" r="r" b="b"/>
              <a:pathLst>
                <a:path w="2701865" h="785997">
                  <a:moveTo>
                    <a:pt x="0" y="0"/>
                  </a:moveTo>
                  <a:lnTo>
                    <a:pt x="2701865" y="0"/>
                  </a:lnTo>
                  <a:lnTo>
                    <a:pt x="2701865" y="785997"/>
                  </a:lnTo>
                  <a:lnTo>
                    <a:pt x="0" y="785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grpSp>
      <p:sp>
        <p:nvSpPr>
          <p:cNvPr id="17" name="TextBox 17"/>
          <p:cNvSpPr txBox="1"/>
          <p:nvPr/>
        </p:nvSpPr>
        <p:spPr>
          <a:xfrm>
            <a:off x="1293756" y="4614286"/>
            <a:ext cx="8087593" cy="197490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FINANCIAMENTO IMOBILIÁRIO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B2BFEE89-0113-8C11-0EA6-DE66B71201DC}"/>
              </a:ext>
            </a:extLst>
          </p:cNvPr>
          <p:cNvPicPr>
            <a:picLocks noChangeAspect="1"/>
          </p:cNvPicPr>
          <p:nvPr/>
        </p:nvPicPr>
        <p:blipFill>
          <a:blip r:embed="rId2"/>
          <a:stretch>
            <a:fillRect/>
          </a:stretch>
        </p:blipFill>
        <p:spPr>
          <a:xfrm>
            <a:off x="12115800" y="2019300"/>
            <a:ext cx="5581937" cy="3829247"/>
          </a:xfrm>
          <a:prstGeom prst="rect">
            <a:avLst/>
          </a:prstGeom>
        </p:spPr>
      </p:pic>
      <p:pic>
        <p:nvPicPr>
          <p:cNvPr id="7" name="Imagem 6">
            <a:extLst>
              <a:ext uri="{FF2B5EF4-FFF2-40B4-BE49-F238E27FC236}">
                <a16:creationId xmlns:a16="http://schemas.microsoft.com/office/drawing/2014/main" id="{9AE11C55-5442-6919-1562-FEC7AF72BDD5}"/>
              </a:ext>
            </a:extLst>
          </p:cNvPr>
          <p:cNvPicPr>
            <a:picLocks noChangeAspect="1"/>
          </p:cNvPicPr>
          <p:nvPr/>
        </p:nvPicPr>
        <p:blipFill>
          <a:blip r:embed="rId3"/>
          <a:stretch>
            <a:fillRect/>
          </a:stretch>
        </p:blipFill>
        <p:spPr>
          <a:xfrm>
            <a:off x="1790700" y="2285888"/>
            <a:ext cx="9627095" cy="4343623"/>
          </a:xfrm>
          <a:prstGeom prst="rect">
            <a:avLst/>
          </a:prstGeom>
        </p:spPr>
      </p:pic>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FGTS</a:t>
            </a:r>
          </a:p>
        </p:txBody>
      </p:sp>
      <p:sp>
        <p:nvSpPr>
          <p:cNvPr id="13" name="CaixaDeTexto 12">
            <a:extLst>
              <a:ext uri="{FF2B5EF4-FFF2-40B4-BE49-F238E27FC236}">
                <a16:creationId xmlns:a16="http://schemas.microsoft.com/office/drawing/2014/main" id="{E6595D65-30BD-2864-4726-E4B4E01B0576}"/>
              </a:ext>
            </a:extLst>
          </p:cNvPr>
          <p:cNvSpPr txBox="1"/>
          <p:nvPr/>
        </p:nvSpPr>
        <p:spPr>
          <a:xfrm>
            <a:off x="1752600" y="3162300"/>
            <a:ext cx="9144000" cy="560410"/>
          </a:xfrm>
          <a:prstGeom prst="rect">
            <a:avLst/>
          </a:prstGeom>
          <a:noFill/>
        </p:spPr>
        <p:txBody>
          <a:bodyPr wrap="square">
            <a:spAutoFit/>
          </a:bodyPr>
          <a:lstStyle/>
          <a:p>
            <a:pPr marL="342900" indent="-342900" algn="l">
              <a:lnSpc>
                <a:spcPct val="200000"/>
              </a:lnSpc>
              <a:spcBef>
                <a:spcPct val="0"/>
              </a:spcBef>
              <a:buFontTx/>
              <a:buChar char="-"/>
            </a:pPr>
            <a:r>
              <a:rPr lang="en-US" dirty="0">
                <a:solidFill>
                  <a:srgbClr val="000000"/>
                </a:solidFill>
                <a:latin typeface="Arial"/>
                <a:ea typeface="Arial"/>
                <a:cs typeface="Arial"/>
                <a:sym typeface="Arial"/>
              </a:rPr>
              <a:t>RENDA R$ 5.000,00</a:t>
            </a:r>
            <a:endParaRPr lang="en-US" sz="1800" dirty="0">
              <a:solidFill>
                <a:srgbClr val="000000"/>
              </a:solidFill>
              <a:latin typeface="Arial"/>
              <a:ea typeface="Arial"/>
              <a:cs typeface="Arial"/>
              <a:sym typeface="Arial"/>
            </a:endParaRPr>
          </a:p>
        </p:txBody>
      </p:sp>
      <p:sp>
        <p:nvSpPr>
          <p:cNvPr id="15" name="Retângulo 14">
            <a:extLst>
              <a:ext uri="{FF2B5EF4-FFF2-40B4-BE49-F238E27FC236}">
                <a16:creationId xmlns:a16="http://schemas.microsoft.com/office/drawing/2014/main" id="{6395F0FE-504B-01F4-EC7B-D5E477B3CCEE}"/>
              </a:ext>
            </a:extLst>
          </p:cNvPr>
          <p:cNvSpPr/>
          <p:nvPr/>
        </p:nvSpPr>
        <p:spPr>
          <a:xfrm>
            <a:off x="15011400" y="4076699"/>
            <a:ext cx="1066800" cy="38100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60095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29556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FGTS – MCMV CIDADES</a:t>
            </a:r>
          </a:p>
        </p:txBody>
      </p:sp>
      <p:sp>
        <p:nvSpPr>
          <p:cNvPr id="6" name="TextBox 7">
            <a:extLst>
              <a:ext uri="{FF2B5EF4-FFF2-40B4-BE49-F238E27FC236}">
                <a16:creationId xmlns:a16="http://schemas.microsoft.com/office/drawing/2014/main" id="{CD39D9F0-4CEB-F12A-3D7A-970440BD6DBC}"/>
              </a:ext>
            </a:extLst>
          </p:cNvPr>
          <p:cNvSpPr txBox="1"/>
          <p:nvPr/>
        </p:nvSpPr>
        <p:spPr>
          <a:xfrm>
            <a:off x="1293758" y="2324100"/>
            <a:ext cx="12803242" cy="3323987"/>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cs typeface="Arial"/>
                <a:sym typeface="Arial"/>
              </a:rPr>
              <a:t>CONVÊNIOS COM ESTADOS E MUNICÍPIOS.</a:t>
            </a:r>
          </a:p>
          <a:p>
            <a:pPr marL="342900" indent="-342900" algn="l">
              <a:spcBef>
                <a:spcPct val="0"/>
              </a:spcBef>
              <a:buFontTx/>
              <a:buChar char="-"/>
            </a:pPr>
            <a:endParaRPr lang="en-US" sz="4000" dirty="0">
              <a:solidFill>
                <a:srgbClr val="000000"/>
              </a:solidFill>
              <a:latin typeface="Arial"/>
              <a:cs typeface="Arial"/>
              <a:sym typeface="Arial"/>
            </a:endParaRPr>
          </a:p>
          <a:p>
            <a:pPr marL="342900" indent="-342900" algn="l">
              <a:spcBef>
                <a:spcPct val="0"/>
              </a:spcBef>
              <a:buFontTx/>
              <a:buChar char="-"/>
            </a:pPr>
            <a:r>
              <a:rPr lang="en-US" sz="4000" dirty="0">
                <a:solidFill>
                  <a:srgbClr val="000000"/>
                </a:solidFill>
                <a:latin typeface="Arial"/>
                <a:cs typeface="Arial"/>
                <a:sym typeface="Arial"/>
              </a:rPr>
              <a:t>PROGRAMA PORTA DE ENTRADA GOVERNO DO RS.</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268270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29556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FGTS – CLASSE MÉDIA</a:t>
            </a:r>
          </a:p>
        </p:txBody>
      </p:sp>
      <p:sp>
        <p:nvSpPr>
          <p:cNvPr id="6" name="TextBox 7">
            <a:extLst>
              <a:ext uri="{FF2B5EF4-FFF2-40B4-BE49-F238E27FC236}">
                <a16:creationId xmlns:a16="http://schemas.microsoft.com/office/drawing/2014/main" id="{CD39D9F0-4CEB-F12A-3D7A-970440BD6DBC}"/>
              </a:ext>
            </a:extLst>
          </p:cNvPr>
          <p:cNvSpPr txBox="1"/>
          <p:nvPr/>
        </p:nvSpPr>
        <p:spPr>
          <a:xfrm>
            <a:off x="1293758" y="2324100"/>
            <a:ext cx="12803242" cy="2277547"/>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cs typeface="Arial"/>
                <a:sym typeface="Arial"/>
              </a:rPr>
              <a:t>VALOR DO IMÓVEL ATÉ R$ 500.000;</a:t>
            </a:r>
          </a:p>
          <a:p>
            <a:pPr marL="342900" indent="-342900" algn="l">
              <a:spcBef>
                <a:spcPct val="0"/>
              </a:spcBef>
              <a:buFontTx/>
              <a:buChar char="-"/>
            </a:pPr>
            <a:endParaRPr lang="en-US" sz="4000" dirty="0">
              <a:solidFill>
                <a:srgbClr val="000000"/>
              </a:solidFill>
              <a:latin typeface="Arial"/>
              <a:cs typeface="Arial"/>
              <a:sym typeface="Arial"/>
            </a:endParaRPr>
          </a:p>
          <a:p>
            <a:pPr marL="342900" indent="-342900" algn="l">
              <a:spcBef>
                <a:spcPct val="0"/>
              </a:spcBef>
              <a:buFontTx/>
              <a:buChar char="-"/>
            </a:pPr>
            <a:r>
              <a:rPr lang="en-US" sz="4000" dirty="0">
                <a:solidFill>
                  <a:srgbClr val="000000"/>
                </a:solidFill>
                <a:latin typeface="Arial"/>
                <a:cs typeface="Arial"/>
                <a:sym typeface="Arial"/>
              </a:rPr>
              <a:t>RENDA ATÉ R$ 12.000.</a:t>
            </a: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333773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pic>
        <p:nvPicPr>
          <p:cNvPr id="9" name="Imagem 8">
            <a:extLst>
              <a:ext uri="{FF2B5EF4-FFF2-40B4-BE49-F238E27FC236}">
                <a16:creationId xmlns:a16="http://schemas.microsoft.com/office/drawing/2014/main" id="{794977E2-A42B-77B0-5C64-684A4FDD2D96}"/>
              </a:ext>
            </a:extLst>
          </p:cNvPr>
          <p:cNvPicPr>
            <a:picLocks noChangeAspect="1"/>
          </p:cNvPicPr>
          <p:nvPr/>
        </p:nvPicPr>
        <p:blipFill>
          <a:blip r:embed="rId6"/>
          <a:srcRect b="18891"/>
          <a:stretch/>
        </p:blipFill>
        <p:spPr>
          <a:xfrm>
            <a:off x="1357017" y="1524387"/>
            <a:ext cx="10980195" cy="4652169"/>
          </a:xfrm>
          <a:prstGeom prst="rect">
            <a:avLst/>
          </a:prstGeom>
        </p:spPr>
      </p:pic>
      <p:sp>
        <p:nvSpPr>
          <p:cNvPr id="11" name="TextBox 6">
            <a:extLst>
              <a:ext uri="{FF2B5EF4-FFF2-40B4-BE49-F238E27FC236}">
                <a16:creationId xmlns:a16="http://schemas.microsoft.com/office/drawing/2014/main" id="{47802EE0-1A49-140A-E49D-A9F3170D90F3}"/>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SBPE E LCI</a:t>
            </a:r>
          </a:p>
        </p:txBody>
      </p:sp>
      <p:pic>
        <p:nvPicPr>
          <p:cNvPr id="1030" name="Picture 6">
            <a:extLst>
              <a:ext uri="{FF2B5EF4-FFF2-40B4-BE49-F238E27FC236}">
                <a16:creationId xmlns:a16="http://schemas.microsoft.com/office/drawing/2014/main" id="{09FDF412-627F-75EC-4BED-CD98A9EED6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45" t="24510" b="19629"/>
          <a:stretch/>
        </p:blipFill>
        <p:spPr bwMode="auto">
          <a:xfrm>
            <a:off x="1357017" y="5521563"/>
            <a:ext cx="9246350" cy="344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20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6" name="TextBox 6"/>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SBPE E LCI</a:t>
            </a:r>
          </a:p>
        </p:txBody>
      </p:sp>
      <p:grpSp>
        <p:nvGrpSpPr>
          <p:cNvPr id="8" name="Agrupar 7">
            <a:extLst>
              <a:ext uri="{FF2B5EF4-FFF2-40B4-BE49-F238E27FC236}">
                <a16:creationId xmlns:a16="http://schemas.microsoft.com/office/drawing/2014/main" id="{10688946-B044-D63C-96E2-AEC73FC59FF7}"/>
              </a:ext>
            </a:extLst>
          </p:cNvPr>
          <p:cNvGrpSpPr/>
          <p:nvPr/>
        </p:nvGrpSpPr>
        <p:grpSpPr>
          <a:xfrm>
            <a:off x="1364962" y="2013507"/>
            <a:ext cx="14892337" cy="7041623"/>
            <a:chOff x="2617502" y="2812437"/>
            <a:chExt cx="19056635" cy="9010650"/>
          </a:xfrm>
        </p:grpSpPr>
        <p:pic>
          <p:nvPicPr>
            <p:cNvPr id="2050" name="Picture 2">
              <a:extLst>
                <a:ext uri="{FF2B5EF4-FFF2-40B4-BE49-F238E27FC236}">
                  <a16:creationId xmlns:a16="http://schemas.microsoft.com/office/drawing/2014/main" id="{6BCD38C1-842C-8483-6A08-B597CA56EE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162" y="2812437"/>
              <a:ext cx="859155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25A290F-6702-D14A-C24A-9A4235D2E3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0" y="2812437"/>
              <a:ext cx="859155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C2F66BD-5FEF-3FF3-F84D-2008BD5DE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9412" y="7317762"/>
              <a:ext cx="11134725" cy="45053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9328F596-6DAE-33CF-A946-36B618FB9F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7502" y="7317761"/>
              <a:ext cx="8582025" cy="45053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9024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11" name="TextBox 6">
            <a:extLst>
              <a:ext uri="{FF2B5EF4-FFF2-40B4-BE49-F238E27FC236}">
                <a16:creationId xmlns:a16="http://schemas.microsoft.com/office/drawing/2014/main" id="{47802EE0-1A49-140A-E49D-A9F3170D90F3}"/>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SBPE E LCI</a:t>
            </a:r>
          </a:p>
        </p:txBody>
      </p:sp>
      <p:grpSp>
        <p:nvGrpSpPr>
          <p:cNvPr id="7" name="Agrupar 6">
            <a:extLst>
              <a:ext uri="{FF2B5EF4-FFF2-40B4-BE49-F238E27FC236}">
                <a16:creationId xmlns:a16="http://schemas.microsoft.com/office/drawing/2014/main" id="{E70CA229-228F-EADE-6DB9-EF7028DF7212}"/>
              </a:ext>
            </a:extLst>
          </p:cNvPr>
          <p:cNvGrpSpPr/>
          <p:nvPr/>
        </p:nvGrpSpPr>
        <p:grpSpPr>
          <a:xfrm>
            <a:off x="1410801" y="1681604"/>
            <a:ext cx="16126962" cy="4595798"/>
            <a:chOff x="1410801" y="1681604"/>
            <a:chExt cx="15632763" cy="4454963"/>
          </a:xfrm>
        </p:grpSpPr>
        <p:pic>
          <p:nvPicPr>
            <p:cNvPr id="1028" name="Picture 4" descr="Governo lança novo modelo de crédito imobiliário">
              <a:extLst>
                <a:ext uri="{FF2B5EF4-FFF2-40B4-BE49-F238E27FC236}">
                  <a16:creationId xmlns:a16="http://schemas.microsoft.com/office/drawing/2014/main" id="{139C0A32-1AB5-4FB1-8C2A-185E60F3A2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1681605"/>
              <a:ext cx="7899564" cy="44475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inistro Jader Filho discursa em evento sobre crédito imobiliário do Minha Casa, Minha Vida">
              <a:extLst>
                <a:ext uri="{FF2B5EF4-FFF2-40B4-BE49-F238E27FC236}">
                  <a16:creationId xmlns:a16="http://schemas.microsoft.com/office/drawing/2014/main" id="{C83E6195-C8FB-0EEB-BBE1-345478F13F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0801" y="1681604"/>
              <a:ext cx="7705882" cy="44549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5738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RECONSTRUÇÃO RS</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8" y="2324100"/>
            <a:ext cx="6631042" cy="5293757"/>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HABILITADOS</a:t>
            </a:r>
          </a:p>
          <a:p>
            <a:pPr marL="342900" indent="-342900" algn="l">
              <a:spcBef>
                <a:spcPct val="0"/>
              </a:spcBef>
              <a:buFontTx/>
              <a:buChar char="-"/>
            </a:pPr>
            <a:r>
              <a:rPr lang="en-US" sz="2800" dirty="0">
                <a:solidFill>
                  <a:srgbClr val="000000"/>
                </a:solidFill>
                <a:latin typeface="Arial"/>
                <a:ea typeface="Arial"/>
                <a:cs typeface="Arial"/>
                <a:sym typeface="Arial"/>
              </a:rPr>
              <a:t>+ de 10.000.</a:t>
            </a:r>
          </a:p>
          <a:p>
            <a:pPr marL="342900" indent="-342900" algn="l">
              <a:spcBef>
                <a:spcPct val="0"/>
              </a:spcBef>
              <a:buFontTx/>
              <a:buChar char="-"/>
            </a:pPr>
            <a:endParaRPr lang="en-US" sz="28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CONTRATOS</a:t>
            </a:r>
          </a:p>
          <a:p>
            <a:pPr marL="342900" indent="-342900">
              <a:spcBef>
                <a:spcPct val="0"/>
              </a:spcBef>
              <a:buFontTx/>
              <a:buChar char="-"/>
            </a:pPr>
            <a:r>
              <a:rPr lang="en-US" sz="2800" dirty="0">
                <a:solidFill>
                  <a:srgbClr val="000000"/>
                </a:solidFill>
                <a:latin typeface="Arial"/>
                <a:cs typeface="Arial"/>
                <a:sym typeface="Arial"/>
              </a:rPr>
              <a:t>8.000 </a:t>
            </a:r>
            <a:r>
              <a:rPr lang="en-US" sz="2800" dirty="0" err="1">
                <a:solidFill>
                  <a:srgbClr val="000000"/>
                </a:solidFill>
                <a:latin typeface="Arial"/>
                <a:cs typeface="Arial"/>
                <a:sym typeface="Arial"/>
              </a:rPr>
              <a:t>contratos</a:t>
            </a:r>
            <a:r>
              <a:rPr lang="en-US" sz="2800" dirty="0">
                <a:solidFill>
                  <a:srgbClr val="000000"/>
                </a:solidFill>
                <a:latin typeface="Arial"/>
                <a:cs typeface="Arial"/>
                <a:sym typeface="Arial"/>
              </a:rPr>
              <a:t> </a:t>
            </a:r>
            <a:r>
              <a:rPr lang="en-US" sz="2800" dirty="0" err="1">
                <a:solidFill>
                  <a:srgbClr val="000000"/>
                </a:solidFill>
                <a:latin typeface="Arial"/>
                <a:cs typeface="Arial"/>
                <a:sym typeface="Arial"/>
              </a:rPr>
              <a:t>assinados</a:t>
            </a:r>
            <a:r>
              <a:rPr lang="en-US" sz="2800" dirty="0">
                <a:solidFill>
                  <a:srgbClr val="000000"/>
                </a:solidFill>
                <a:latin typeface="Arial"/>
                <a:cs typeface="Arial"/>
                <a:sym typeface="Arial"/>
              </a:rPr>
              <a:t>.</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r>
              <a:rPr lang="en-US" sz="4000" dirty="0">
                <a:solidFill>
                  <a:srgbClr val="000000"/>
                </a:solidFill>
                <a:latin typeface="Arial"/>
                <a:cs typeface="Arial"/>
                <a:sym typeface="Arial"/>
              </a:rPr>
              <a:t>MODALIDADES</a:t>
            </a:r>
          </a:p>
          <a:p>
            <a:pPr marL="342900" indent="-342900">
              <a:spcBef>
                <a:spcPct val="0"/>
              </a:spcBef>
              <a:buFontTx/>
              <a:buChar char="-"/>
            </a:pPr>
            <a:r>
              <a:rPr lang="en-US" sz="2800" dirty="0" err="1">
                <a:solidFill>
                  <a:srgbClr val="000000"/>
                </a:solidFill>
                <a:latin typeface="Arial"/>
                <a:cs typeface="Arial"/>
                <a:sym typeface="Arial"/>
              </a:rPr>
              <a:t>Compra</a:t>
            </a:r>
            <a:r>
              <a:rPr lang="en-US" sz="2800" dirty="0">
                <a:solidFill>
                  <a:srgbClr val="000000"/>
                </a:solidFill>
                <a:latin typeface="Arial"/>
                <a:cs typeface="Arial"/>
                <a:sym typeface="Arial"/>
              </a:rPr>
              <a:t> </a:t>
            </a:r>
            <a:r>
              <a:rPr lang="en-US" sz="2800" dirty="0" err="1">
                <a:solidFill>
                  <a:srgbClr val="000000"/>
                </a:solidFill>
                <a:latin typeface="Arial"/>
                <a:cs typeface="Arial"/>
                <a:sym typeface="Arial"/>
              </a:rPr>
              <a:t>assisitda</a:t>
            </a:r>
            <a:endParaRPr lang="en-US" sz="2800" dirty="0">
              <a:solidFill>
                <a:srgbClr val="000000"/>
              </a:solidFill>
              <a:latin typeface="Arial"/>
              <a:cs typeface="Arial"/>
              <a:sym typeface="Arial"/>
            </a:endParaRPr>
          </a:p>
          <a:p>
            <a:pPr marL="342900" indent="-342900">
              <a:spcBef>
                <a:spcPct val="0"/>
              </a:spcBef>
              <a:buFontTx/>
              <a:buChar char="-"/>
            </a:pPr>
            <a:r>
              <a:rPr lang="en-US" sz="2800" dirty="0">
                <a:solidFill>
                  <a:srgbClr val="000000"/>
                </a:solidFill>
                <a:latin typeface="Arial"/>
                <a:cs typeface="Arial"/>
                <a:sym typeface="Arial"/>
              </a:rPr>
              <a:t>Empreendimentos FAR</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pic>
        <p:nvPicPr>
          <p:cNvPr id="54" name="Imagem 53" descr="Logotipo&#10;&#10;Descrição gerada automaticamente">
            <a:extLst>
              <a:ext uri="{FF2B5EF4-FFF2-40B4-BE49-F238E27FC236}">
                <a16:creationId xmlns:a16="http://schemas.microsoft.com/office/drawing/2014/main" id="{7EBB5EF1-1682-85F4-7923-3A7CFADEE7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734800" y="1747972"/>
            <a:ext cx="6049109" cy="8065479"/>
          </a:xfrm>
          <a:prstGeom prst="rect">
            <a:avLst/>
          </a:prstGeom>
        </p:spPr>
      </p:pic>
    </p:spTree>
    <p:extLst>
      <p:ext uri="{BB962C8B-B14F-4D97-AF65-F5344CB8AC3E}">
        <p14:creationId xmlns:p14="http://schemas.microsoft.com/office/powerpoint/2010/main" val="3825362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SUSTENTABILIDADE</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8" y="2324100"/>
            <a:ext cx="6631042" cy="5909310"/>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RETROFIT</a:t>
            </a:r>
          </a:p>
          <a:p>
            <a:pPr marL="342900" indent="-342900" algn="l">
              <a:spcBef>
                <a:spcPct val="0"/>
              </a:spcBef>
              <a:buFontTx/>
              <a:buChar char="-"/>
            </a:pPr>
            <a:r>
              <a:rPr lang="en-US" sz="2800" dirty="0" err="1">
                <a:solidFill>
                  <a:srgbClr val="000000"/>
                </a:solidFill>
                <a:latin typeface="Arial"/>
                <a:ea typeface="Arial"/>
                <a:cs typeface="Arial"/>
                <a:sym typeface="Arial"/>
              </a:rPr>
              <a:t>Pagamento</a:t>
            </a:r>
            <a:r>
              <a:rPr lang="en-US" sz="2800" dirty="0">
                <a:solidFill>
                  <a:srgbClr val="000000"/>
                </a:solidFill>
                <a:latin typeface="Arial"/>
                <a:ea typeface="Arial"/>
                <a:cs typeface="Arial"/>
                <a:sym typeface="Arial"/>
              </a:rPr>
              <a:t> de </a:t>
            </a:r>
            <a:r>
              <a:rPr lang="en-US" sz="2800" dirty="0" err="1">
                <a:solidFill>
                  <a:srgbClr val="000000"/>
                </a:solidFill>
                <a:latin typeface="Arial"/>
                <a:ea typeface="Arial"/>
                <a:cs typeface="Arial"/>
                <a:sym typeface="Arial"/>
              </a:rPr>
              <a:t>até</a:t>
            </a:r>
            <a:r>
              <a:rPr lang="en-US" sz="2800" dirty="0">
                <a:solidFill>
                  <a:srgbClr val="000000"/>
                </a:solidFill>
                <a:latin typeface="Arial"/>
                <a:ea typeface="Arial"/>
                <a:cs typeface="Arial"/>
                <a:sym typeface="Arial"/>
              </a:rPr>
              <a:t> 50% do </a:t>
            </a:r>
            <a:r>
              <a:rPr lang="en-US" sz="2800" dirty="0" err="1">
                <a:solidFill>
                  <a:srgbClr val="000000"/>
                </a:solidFill>
                <a:latin typeface="Arial"/>
                <a:ea typeface="Arial"/>
                <a:cs typeface="Arial"/>
                <a:sym typeface="Arial"/>
              </a:rPr>
              <a:t>custo</a:t>
            </a:r>
            <a:r>
              <a:rPr lang="en-US" sz="2800" dirty="0">
                <a:solidFill>
                  <a:srgbClr val="000000"/>
                </a:solidFill>
                <a:latin typeface="Arial"/>
                <a:ea typeface="Arial"/>
                <a:cs typeface="Arial"/>
                <a:sym typeface="Arial"/>
              </a:rPr>
              <a:t> da obra com valor do </a:t>
            </a:r>
            <a:r>
              <a:rPr lang="en-US" sz="2800" dirty="0" err="1">
                <a:solidFill>
                  <a:srgbClr val="000000"/>
                </a:solidFill>
                <a:latin typeface="Arial"/>
                <a:ea typeface="Arial"/>
                <a:cs typeface="Arial"/>
                <a:sym typeface="Arial"/>
              </a:rPr>
              <a:t>imóvel</a:t>
            </a:r>
            <a:r>
              <a:rPr lang="en-US" sz="2800" dirty="0">
                <a:solidFill>
                  <a:srgbClr val="000000"/>
                </a:solidFill>
                <a:latin typeface="Arial"/>
                <a:ea typeface="Arial"/>
                <a:cs typeface="Arial"/>
                <a:sym typeface="Arial"/>
              </a:rPr>
              <a:t>.</a:t>
            </a:r>
          </a:p>
          <a:p>
            <a:pPr marL="342900" indent="-342900" algn="l">
              <a:spcBef>
                <a:spcPct val="0"/>
              </a:spcBef>
              <a:buFontTx/>
              <a:buChar char="-"/>
            </a:pPr>
            <a:endParaRPr lang="en-US" sz="28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SELO AZUL</a:t>
            </a:r>
          </a:p>
          <a:p>
            <a:pPr marL="342900" indent="-342900">
              <a:spcBef>
                <a:spcPct val="0"/>
              </a:spcBef>
              <a:buFontTx/>
              <a:buChar char="-"/>
            </a:pPr>
            <a:r>
              <a:rPr lang="en-US" sz="2800" dirty="0" err="1">
                <a:solidFill>
                  <a:srgbClr val="000000"/>
                </a:solidFill>
                <a:latin typeface="Arial"/>
                <a:cs typeface="Arial"/>
                <a:sym typeface="Arial"/>
              </a:rPr>
              <a:t>Condições</a:t>
            </a:r>
            <a:r>
              <a:rPr lang="en-US" sz="2800" dirty="0">
                <a:solidFill>
                  <a:srgbClr val="000000"/>
                </a:solidFill>
                <a:latin typeface="Arial"/>
                <a:cs typeface="Arial"/>
                <a:sym typeface="Arial"/>
              </a:rPr>
              <a:t> </a:t>
            </a:r>
            <a:r>
              <a:rPr lang="en-US" sz="2800" dirty="0" err="1">
                <a:solidFill>
                  <a:srgbClr val="000000"/>
                </a:solidFill>
                <a:latin typeface="Arial"/>
                <a:cs typeface="Arial"/>
                <a:sym typeface="Arial"/>
              </a:rPr>
              <a:t>diferenciadas</a:t>
            </a:r>
            <a:r>
              <a:rPr lang="en-US" sz="2800" dirty="0">
                <a:solidFill>
                  <a:srgbClr val="000000"/>
                </a:solidFill>
                <a:latin typeface="Arial"/>
                <a:cs typeface="Arial"/>
                <a:sym typeface="Arial"/>
              </a:rPr>
              <a:t> para Empreendimentos </a:t>
            </a:r>
            <a:r>
              <a:rPr lang="en-US" sz="2800" dirty="0" err="1">
                <a:solidFill>
                  <a:srgbClr val="000000"/>
                </a:solidFill>
                <a:latin typeface="Arial"/>
                <a:cs typeface="Arial"/>
                <a:sym typeface="Arial"/>
              </a:rPr>
              <a:t>sustentáveis</a:t>
            </a:r>
            <a:r>
              <a:rPr lang="en-US" sz="2800" dirty="0">
                <a:solidFill>
                  <a:srgbClr val="000000"/>
                </a:solidFill>
                <a:latin typeface="Arial"/>
                <a:cs typeface="Arial"/>
                <a:sym typeface="Arial"/>
              </a:rPr>
              <a:t>.</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r>
              <a:rPr lang="en-US" sz="4000" dirty="0">
                <a:solidFill>
                  <a:srgbClr val="000000"/>
                </a:solidFill>
                <a:latin typeface="Arial"/>
                <a:cs typeface="Arial"/>
                <a:sym typeface="Arial"/>
              </a:rPr>
              <a:t>CONSTRUÇÃO INDUSTRIALIZADA</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pic>
        <p:nvPicPr>
          <p:cNvPr id="1026" name="Picture 2" descr="Selo Casa Azul CAIXA: todos os empreendimentos que possuem o Selo ...">
            <a:extLst>
              <a:ext uri="{FF2B5EF4-FFF2-40B4-BE49-F238E27FC236}">
                <a16:creationId xmlns:a16="http://schemas.microsoft.com/office/drawing/2014/main" id="{753C27D9-0563-BD14-2E0F-A8957574B6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462273"/>
            <a:ext cx="9533250" cy="536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04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INOVAÇÕES</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8" y="2324100"/>
            <a:ext cx="5792842" cy="4678204"/>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TOKENIZAÇÃO</a:t>
            </a:r>
          </a:p>
          <a:p>
            <a:pPr marL="342900" indent="-342900" algn="l">
              <a:spcBef>
                <a:spcPct val="0"/>
              </a:spcBef>
              <a:buFontTx/>
              <a:buChar char="-"/>
            </a:pPr>
            <a:r>
              <a:rPr lang="en-US" sz="2800" dirty="0" err="1">
                <a:solidFill>
                  <a:srgbClr val="000000"/>
                </a:solidFill>
                <a:latin typeface="Arial"/>
                <a:ea typeface="Arial"/>
                <a:cs typeface="Arial"/>
                <a:sym typeface="Arial"/>
              </a:rPr>
              <a:t>Estudos</a:t>
            </a:r>
            <a:r>
              <a:rPr lang="en-US" sz="2800" dirty="0">
                <a:solidFill>
                  <a:srgbClr val="000000"/>
                </a:solidFill>
                <a:latin typeface="Arial"/>
                <a:ea typeface="Arial"/>
                <a:cs typeface="Arial"/>
                <a:sym typeface="Arial"/>
              </a:rPr>
              <a:t> junto ao BC para </a:t>
            </a:r>
            <a:r>
              <a:rPr lang="en-US" sz="2800" dirty="0" err="1">
                <a:solidFill>
                  <a:srgbClr val="000000"/>
                </a:solidFill>
                <a:latin typeface="Arial"/>
                <a:ea typeface="Arial"/>
                <a:cs typeface="Arial"/>
                <a:sym typeface="Arial"/>
              </a:rPr>
              <a:t>tokenização</a:t>
            </a:r>
            <a:r>
              <a:rPr lang="en-US" sz="2800" dirty="0">
                <a:solidFill>
                  <a:srgbClr val="000000"/>
                </a:solidFill>
                <a:latin typeface="Arial"/>
                <a:ea typeface="Arial"/>
                <a:cs typeface="Arial"/>
                <a:sym typeface="Arial"/>
              </a:rPr>
              <a:t> de </a:t>
            </a:r>
            <a:r>
              <a:rPr lang="en-US" sz="2800" dirty="0" err="1">
                <a:solidFill>
                  <a:srgbClr val="000000"/>
                </a:solidFill>
                <a:latin typeface="Arial"/>
                <a:ea typeface="Arial"/>
                <a:cs typeface="Arial"/>
                <a:sym typeface="Arial"/>
              </a:rPr>
              <a:t>ativos</a:t>
            </a:r>
            <a:r>
              <a:rPr lang="en-US" sz="2800" dirty="0">
                <a:solidFill>
                  <a:srgbClr val="000000"/>
                </a:solidFill>
                <a:latin typeface="Arial"/>
                <a:ea typeface="Arial"/>
                <a:cs typeface="Arial"/>
                <a:sym typeface="Arial"/>
              </a:rPr>
              <a:t> </a:t>
            </a:r>
            <a:r>
              <a:rPr lang="en-US" sz="2800" dirty="0" err="1">
                <a:solidFill>
                  <a:srgbClr val="000000"/>
                </a:solidFill>
                <a:latin typeface="Arial"/>
                <a:ea typeface="Arial"/>
                <a:cs typeface="Arial"/>
                <a:sym typeface="Arial"/>
              </a:rPr>
              <a:t>imobiliários</a:t>
            </a:r>
            <a:r>
              <a:rPr lang="en-US" sz="2800" dirty="0">
                <a:solidFill>
                  <a:srgbClr val="000000"/>
                </a:solidFill>
                <a:latin typeface="Arial"/>
                <a:ea typeface="Arial"/>
                <a:cs typeface="Arial"/>
                <a:sym typeface="Arial"/>
              </a:rPr>
              <a:t>.</a:t>
            </a:r>
          </a:p>
          <a:p>
            <a:pPr marL="342900" indent="-342900" algn="l">
              <a:spcBef>
                <a:spcPct val="0"/>
              </a:spcBef>
              <a:buFontTx/>
              <a:buChar char="-"/>
            </a:pPr>
            <a:endParaRPr lang="en-US" sz="28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NATO DIGITAL</a:t>
            </a:r>
          </a:p>
          <a:p>
            <a:pPr marL="342900" indent="-342900">
              <a:spcBef>
                <a:spcPct val="0"/>
              </a:spcBef>
              <a:buFontTx/>
              <a:buChar char="-"/>
            </a:pPr>
            <a:r>
              <a:rPr lang="en-US" sz="2800" dirty="0">
                <a:solidFill>
                  <a:srgbClr val="000000"/>
                </a:solidFill>
                <a:latin typeface="Arial"/>
                <a:cs typeface="Arial"/>
                <a:sym typeface="Arial"/>
              </a:rPr>
              <a:t>Contratação de </a:t>
            </a:r>
            <a:r>
              <a:rPr lang="en-US" sz="2800" dirty="0" err="1">
                <a:solidFill>
                  <a:srgbClr val="000000"/>
                </a:solidFill>
                <a:latin typeface="Arial"/>
                <a:cs typeface="Arial"/>
                <a:sym typeface="Arial"/>
              </a:rPr>
              <a:t>financiamento</a:t>
            </a:r>
            <a:r>
              <a:rPr lang="en-US" sz="2800" dirty="0">
                <a:solidFill>
                  <a:srgbClr val="000000"/>
                </a:solidFill>
                <a:latin typeface="Arial"/>
                <a:cs typeface="Arial"/>
                <a:sym typeface="Arial"/>
              </a:rPr>
              <a:t> 100% digital, </a:t>
            </a:r>
            <a:r>
              <a:rPr lang="en-US" sz="2800" dirty="0" err="1">
                <a:solidFill>
                  <a:srgbClr val="000000"/>
                </a:solidFill>
                <a:latin typeface="Arial"/>
                <a:cs typeface="Arial"/>
                <a:sym typeface="Arial"/>
              </a:rPr>
              <a:t>sem</a:t>
            </a:r>
            <a:r>
              <a:rPr lang="en-US" sz="2800" dirty="0">
                <a:solidFill>
                  <a:srgbClr val="000000"/>
                </a:solidFill>
                <a:latin typeface="Arial"/>
                <a:cs typeface="Arial"/>
                <a:sym typeface="Arial"/>
              </a:rPr>
              <a:t> </a:t>
            </a:r>
            <a:r>
              <a:rPr lang="en-US" sz="2800" dirty="0" err="1">
                <a:solidFill>
                  <a:srgbClr val="000000"/>
                </a:solidFill>
                <a:latin typeface="Arial"/>
                <a:cs typeface="Arial"/>
                <a:sym typeface="Arial"/>
              </a:rPr>
              <a:t>necessidade</a:t>
            </a:r>
            <a:r>
              <a:rPr lang="en-US" sz="2800" dirty="0">
                <a:solidFill>
                  <a:srgbClr val="000000"/>
                </a:solidFill>
                <a:latin typeface="Arial"/>
                <a:cs typeface="Arial"/>
                <a:sym typeface="Arial"/>
              </a:rPr>
              <a:t> de </a:t>
            </a:r>
            <a:r>
              <a:rPr lang="en-US" sz="2800" dirty="0" err="1">
                <a:solidFill>
                  <a:srgbClr val="000000"/>
                </a:solidFill>
                <a:latin typeface="Arial"/>
                <a:cs typeface="Arial"/>
                <a:sym typeface="Arial"/>
              </a:rPr>
              <a:t>impressão</a:t>
            </a:r>
            <a:r>
              <a:rPr lang="en-US" sz="2800" dirty="0">
                <a:solidFill>
                  <a:srgbClr val="000000"/>
                </a:solidFill>
                <a:latin typeface="Arial"/>
                <a:cs typeface="Arial"/>
                <a:sym typeface="Arial"/>
              </a:rPr>
              <a:t>.</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pic>
        <p:nvPicPr>
          <p:cNvPr id="7" name="Imagem 6">
            <a:extLst>
              <a:ext uri="{FF2B5EF4-FFF2-40B4-BE49-F238E27FC236}">
                <a16:creationId xmlns:a16="http://schemas.microsoft.com/office/drawing/2014/main" id="{D0EA0DAA-55C2-8AEE-E8F9-21C1CB260385}"/>
              </a:ext>
            </a:extLst>
          </p:cNvPr>
          <p:cNvPicPr>
            <a:picLocks noChangeAspect="1"/>
          </p:cNvPicPr>
          <p:nvPr/>
        </p:nvPicPr>
        <p:blipFill>
          <a:blip r:embed="rId6"/>
          <a:stretch>
            <a:fillRect/>
          </a:stretch>
        </p:blipFill>
        <p:spPr>
          <a:xfrm>
            <a:off x="8077200" y="2095500"/>
            <a:ext cx="9143999" cy="6095999"/>
          </a:xfrm>
          <a:prstGeom prst="rect">
            <a:avLst/>
          </a:prstGeom>
        </p:spPr>
      </p:pic>
    </p:spTree>
    <p:extLst>
      <p:ext uri="{BB962C8B-B14F-4D97-AF65-F5344CB8AC3E}">
        <p14:creationId xmlns:p14="http://schemas.microsoft.com/office/powerpoint/2010/main" val="1743299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ENTIDADES FDS</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8" y="2324100"/>
            <a:ext cx="5792842" cy="4555093"/>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MCMV ENTIDADES;</a:t>
            </a:r>
          </a:p>
          <a:p>
            <a:pPr marL="342900" indent="-342900" algn="l">
              <a:spcBef>
                <a:spcPct val="0"/>
              </a:spcBef>
              <a:buFontTx/>
              <a:buChar char="-"/>
            </a:pPr>
            <a:endParaRPr lang="en-US" sz="4000" dirty="0">
              <a:solidFill>
                <a:srgbClr val="000000"/>
              </a:solidFill>
              <a:latin typeface="Arial"/>
              <a:cs typeface="Arial"/>
              <a:sym typeface="Arial"/>
            </a:endParaRPr>
          </a:p>
          <a:p>
            <a:pPr marL="342900" indent="-342900" algn="l">
              <a:spcBef>
                <a:spcPct val="0"/>
              </a:spcBef>
              <a:buFontTx/>
              <a:buChar char="-"/>
            </a:pPr>
            <a:r>
              <a:rPr lang="en-US" sz="4000" dirty="0">
                <a:solidFill>
                  <a:srgbClr val="000000"/>
                </a:solidFill>
                <a:latin typeface="Arial"/>
                <a:cs typeface="Arial"/>
                <a:sym typeface="Arial"/>
              </a:rPr>
              <a:t>TAC;</a:t>
            </a:r>
          </a:p>
          <a:p>
            <a:pPr marL="342900" indent="-342900" algn="l">
              <a:spcBef>
                <a:spcPct val="0"/>
              </a:spcBef>
              <a:buFontTx/>
              <a:buChar char="-"/>
            </a:pPr>
            <a:endParaRPr lang="en-US" sz="4000" dirty="0">
              <a:solidFill>
                <a:srgbClr val="000000"/>
              </a:solidFill>
              <a:latin typeface="Arial"/>
              <a:cs typeface="Arial"/>
              <a:sym typeface="Arial"/>
            </a:endParaRPr>
          </a:p>
          <a:p>
            <a:pPr marL="342900" indent="-342900" algn="l">
              <a:spcBef>
                <a:spcPct val="0"/>
              </a:spcBef>
              <a:buFontTx/>
              <a:buChar char="-"/>
            </a:pPr>
            <a:r>
              <a:rPr lang="en-US" sz="4000" dirty="0">
                <a:solidFill>
                  <a:srgbClr val="000000"/>
                </a:solidFill>
                <a:latin typeface="Arial"/>
                <a:cs typeface="Arial"/>
                <a:sym typeface="Arial"/>
              </a:rPr>
              <a:t>CONCLUSÃO DE OBRAS.</a:t>
            </a: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197672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id="{C5A6C208-9E92-0ABB-5CC5-7063307AC50D}"/>
              </a:ext>
            </a:extLst>
          </p:cNvPr>
          <p:cNvSpPr>
            <a:spLocks/>
          </p:cNvSpPr>
          <p:nvPr/>
        </p:nvSpPr>
        <p:spPr>
          <a:xfrm>
            <a:off x="1" y="3681"/>
            <a:ext cx="18288000" cy="10279638"/>
          </a:xfrm>
          <a:prstGeom prst="rect">
            <a:avLst/>
          </a:prstGeom>
          <a:solidFill>
            <a:srgbClr val="005CA9">
              <a:alpha val="87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426" tIns="36713" rIns="73426" bIns="36713" numCol="1" spcCol="0" rtlCol="0" fromWordArt="0" anchor="ctr" anchorCtr="0" forceAA="0" compatLnSpc="1">
            <a:prstTxWarp prst="textNoShape">
              <a:avLst/>
            </a:prstTxWarp>
            <a:noAutofit/>
          </a:bodyPr>
          <a:lstStyle/>
          <a:p>
            <a:pPr algn="ctr"/>
            <a:endParaRPr lang="pt-BR" sz="964">
              <a:solidFill>
                <a:srgbClr val="295E7E"/>
              </a:solidFill>
              <a:highlight>
                <a:srgbClr val="FFFF00"/>
              </a:highlight>
              <a:latin typeface="CAIXA Std" panose="020B0603020204030204" pitchFamily="34" charset="0"/>
              <a:sym typeface="CAIXA Std" panose="020B0603020204030204" pitchFamily="34" charset="0"/>
            </a:endParaRPr>
          </a:p>
        </p:txBody>
      </p:sp>
      <p:pic>
        <p:nvPicPr>
          <p:cNvPr id="7" name="Imagem 6" descr="Menina com laço na cabeça&#10;&#10;Descrição gerada automaticamente com confiança média">
            <a:extLst>
              <a:ext uri="{FF2B5EF4-FFF2-40B4-BE49-F238E27FC236}">
                <a16:creationId xmlns:a16="http://schemas.microsoft.com/office/drawing/2014/main" id="{E3F566E2-C22B-8CF6-3813-53A94B1464FC}"/>
              </a:ext>
            </a:extLst>
          </p:cNvPr>
          <p:cNvPicPr>
            <a:picLocks noChangeAspect="1"/>
          </p:cNvPicPr>
          <p:nvPr/>
        </p:nvPicPr>
        <p:blipFill>
          <a:blip r:embed="rId2">
            <a:alphaModFix amt="35000"/>
          </a:blip>
          <a:srcRect l="1569" r="15419"/>
          <a:stretch/>
        </p:blipFill>
        <p:spPr>
          <a:xfrm>
            <a:off x="0" y="3681"/>
            <a:ext cx="18288000" cy="10279638"/>
          </a:xfrm>
          <a:prstGeom prst="rect">
            <a:avLst/>
          </a:prstGeom>
        </p:spPr>
      </p:pic>
      <p:sp>
        <p:nvSpPr>
          <p:cNvPr id="116" name="Lorem ipsum dolor sit amet, consectetur adipiscing elit. Nunc dictum enim velit. Donec ut ipsum sed sapien rhoncus faucibus euismod sed felis. Praesent finibus elit et ultrices rhoncus. Donec tempus porttitor dui, ac dictum elit vestibulum et."/>
          <p:cNvSpPr txBox="1"/>
          <p:nvPr/>
        </p:nvSpPr>
        <p:spPr>
          <a:xfrm>
            <a:off x="1785741" y="2497077"/>
            <a:ext cx="10257920" cy="1118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47" tIns="64247" rIns="64247" bIns="64247">
            <a:spAutoFit/>
          </a:bodyPr>
          <a:lstStyle>
            <a:lvl1pPr>
              <a:defRPr>
                <a:solidFill>
                  <a:srgbClr val="155FA5"/>
                </a:solidFill>
                <a:latin typeface="CAIXA Std"/>
                <a:ea typeface="CAIXA Std"/>
                <a:cs typeface="CAIXA Std"/>
                <a:sym typeface="CAIXA Std"/>
              </a:defRPr>
            </a:lvl1pPr>
          </a:lstStyle>
          <a:p>
            <a:r>
              <a:rPr lang="pt-BR" sz="6424" b="1">
                <a:solidFill>
                  <a:schemeClr val="bg1"/>
                </a:solidFill>
                <a:latin typeface="CAIXA Std Book" panose="020B0503020204030204" pitchFamily="34" charset="0"/>
              </a:rPr>
              <a:t>NOSSO PROPÓSITO</a:t>
            </a:r>
            <a:endParaRPr sz="6424" b="1">
              <a:solidFill>
                <a:schemeClr val="bg1"/>
              </a:solidFill>
              <a:latin typeface="CAIXA Std Book" panose="020B0503020204030204" pitchFamily="34" charset="0"/>
            </a:endParaRPr>
          </a:p>
        </p:txBody>
      </p:sp>
      <p:sp>
        <p:nvSpPr>
          <p:cNvPr id="117" name="LOREM IPSUM…"/>
          <p:cNvSpPr txBox="1"/>
          <p:nvPr/>
        </p:nvSpPr>
        <p:spPr>
          <a:xfrm>
            <a:off x="1862417" y="3813114"/>
            <a:ext cx="9755172" cy="4393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47" tIns="64247" rIns="64247" bIns="64247">
            <a:spAutoFit/>
          </a:bodyPr>
          <a:lstStyle/>
          <a:p>
            <a:pPr>
              <a:defRPr sz="9200">
                <a:solidFill>
                  <a:srgbClr val="FFC650"/>
                </a:solidFill>
                <a:latin typeface="CAIXA Std ExtraBold"/>
                <a:ea typeface="CAIXA Std ExtraBold"/>
                <a:cs typeface="CAIXA Std ExtraBold"/>
                <a:sym typeface="CAIXA Std ExtraBold"/>
              </a:defRPr>
            </a:pPr>
            <a:r>
              <a:rPr lang="pt-BR" sz="9235">
                <a:solidFill>
                  <a:schemeClr val="bg1"/>
                </a:solidFill>
              </a:rPr>
              <a:t>TRANSFORMAR</a:t>
            </a:r>
            <a:r>
              <a:rPr sz="9235">
                <a:solidFill>
                  <a:schemeClr val="bg1"/>
                </a:solidFill>
              </a:rPr>
              <a:t> </a:t>
            </a:r>
            <a:r>
              <a:rPr lang="pt-BR" sz="9235">
                <a:solidFill>
                  <a:srgbClr val="FFC000"/>
                </a:solidFill>
              </a:rPr>
              <a:t>A VIDA</a:t>
            </a:r>
            <a:r>
              <a:rPr sz="9235">
                <a:solidFill>
                  <a:schemeClr val="bg1"/>
                </a:solidFill>
              </a:rPr>
              <a:t> </a:t>
            </a:r>
            <a:r>
              <a:rPr lang="pt-BR" sz="9235">
                <a:solidFill>
                  <a:schemeClr val="bg1"/>
                </a:solidFill>
              </a:rPr>
              <a:t>DAS PESSOAS</a:t>
            </a:r>
            <a:endParaRPr sz="9235">
              <a:solidFill>
                <a:schemeClr val="bg1"/>
              </a:solidFill>
            </a:endParaRPr>
          </a:p>
        </p:txBody>
      </p:sp>
      <p:pic>
        <p:nvPicPr>
          <p:cNvPr id="5" name="Image" descr="Image">
            <a:extLst>
              <a:ext uri="{FF2B5EF4-FFF2-40B4-BE49-F238E27FC236}">
                <a16:creationId xmlns:a16="http://schemas.microsoft.com/office/drawing/2014/main" id="{9BE7FC63-98BC-0CAB-7D97-BECA68CA0DC2}"/>
              </a:ext>
            </a:extLst>
          </p:cNvPr>
          <p:cNvPicPr>
            <a:picLocks noChangeAspect="1"/>
          </p:cNvPicPr>
          <p:nvPr/>
        </p:nvPicPr>
        <p:blipFill>
          <a:blip r:embed="rId3"/>
          <a:stretch>
            <a:fillRect/>
          </a:stretch>
        </p:blipFill>
        <p:spPr>
          <a:xfrm>
            <a:off x="1081635" y="9384053"/>
            <a:ext cx="1875434" cy="581531"/>
          </a:xfrm>
          <a:prstGeom prst="rect">
            <a:avLst/>
          </a:prstGeom>
          <a:ln w="12700">
            <a:miter lim="400000"/>
          </a:ln>
        </p:spPr>
      </p:pic>
      <p:sp>
        <p:nvSpPr>
          <p:cNvPr id="2" name="CaixaDeTexto 1">
            <a:extLst>
              <a:ext uri="{FF2B5EF4-FFF2-40B4-BE49-F238E27FC236}">
                <a16:creationId xmlns:a16="http://schemas.microsoft.com/office/drawing/2014/main" id="{0545F149-6BDF-8154-E1E9-C633A3B82D8E}"/>
              </a:ext>
            </a:extLst>
          </p:cNvPr>
          <p:cNvSpPr txBox="1"/>
          <p:nvPr/>
        </p:nvSpPr>
        <p:spPr>
          <a:xfrm>
            <a:off x="14220167" y="510912"/>
            <a:ext cx="3260920" cy="307713"/>
          </a:xfrm>
          <a:prstGeom prst="rect">
            <a:avLst/>
          </a:prstGeom>
          <a:noFill/>
        </p:spPr>
        <p:txBody>
          <a:bodyPr wrap="square" rtlCol="0" anchor="ctr">
            <a:spAutoFit/>
          </a:bodyPr>
          <a:lstStyle/>
          <a:p>
            <a:pPr algn="r"/>
            <a:r>
              <a:rPr lang="pt-BR" sz="2099" baseline="30000">
                <a:solidFill>
                  <a:schemeClr val="bg1"/>
                </a:solidFill>
                <a:latin typeface="CAIXA Std Book" panose="020B0503020204030204" pitchFamily="34" charset="77"/>
                <a:ea typeface="Arial" charset="0"/>
                <a:cs typeface="Arial" charset="0"/>
              </a:rPr>
              <a:t>#PUBLICO</a:t>
            </a:r>
            <a:endParaRPr lang="pt-BR" sz="1799" baseline="30000">
              <a:solidFill>
                <a:schemeClr val="bg1"/>
              </a:solidFill>
              <a:latin typeface="CAIXA Std Book" panose="020B0503020204030204" pitchFamily="34" charset="77"/>
              <a:ea typeface="Arial" charset="0"/>
              <a:cs typeface="Arial" charset="0"/>
            </a:endParaRPr>
          </a:p>
        </p:txBody>
      </p:sp>
      <p:sp>
        <p:nvSpPr>
          <p:cNvPr id="3" name="AutoShape 2">
            <a:extLst>
              <a:ext uri="{FF2B5EF4-FFF2-40B4-BE49-F238E27FC236}">
                <a16:creationId xmlns:a16="http://schemas.microsoft.com/office/drawing/2014/main" id="{4144B69B-1778-BE42-09FA-ED2423DD12E4}"/>
              </a:ext>
            </a:extLst>
          </p:cNvPr>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6" name="Group 3">
            <a:extLst>
              <a:ext uri="{FF2B5EF4-FFF2-40B4-BE49-F238E27FC236}">
                <a16:creationId xmlns:a16="http://schemas.microsoft.com/office/drawing/2014/main" id="{E38B3DEA-3957-5F9D-66B7-55E296DAE602}"/>
              </a:ext>
            </a:extLst>
          </p:cNvPr>
          <p:cNvGrpSpPr/>
          <p:nvPr/>
        </p:nvGrpSpPr>
        <p:grpSpPr>
          <a:xfrm>
            <a:off x="14605878" y="9571594"/>
            <a:ext cx="2931885" cy="483715"/>
            <a:chOff x="0" y="0"/>
            <a:chExt cx="3909181" cy="644953"/>
          </a:xfrm>
        </p:grpSpPr>
        <p:sp>
          <p:nvSpPr>
            <p:cNvPr id="8" name="Freeform 4">
              <a:extLst>
                <a:ext uri="{FF2B5EF4-FFF2-40B4-BE49-F238E27FC236}">
                  <a16:creationId xmlns:a16="http://schemas.microsoft.com/office/drawing/2014/main" id="{AA868325-DCA2-FAF9-6BD3-E0CC28A93F1B}"/>
                </a:ext>
              </a:extLst>
            </p:cNvPr>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9" name="Freeform 5">
              <a:extLst>
                <a:ext uri="{FF2B5EF4-FFF2-40B4-BE49-F238E27FC236}">
                  <a16:creationId xmlns:a16="http://schemas.microsoft.com/office/drawing/2014/main" id="{7620649A-FCAA-3649-FFD2-57C398A8E7BD}"/>
                </a:ext>
              </a:extLst>
            </p:cNvPr>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itle 1">
            <a:extLst>
              <a:ext uri="{FF2B5EF4-FFF2-40B4-BE49-F238E27FC236}">
                <a16:creationId xmlns:a16="http://schemas.microsoft.com/office/drawing/2014/main" id="{040C4BAC-59F5-F609-C49E-3E162EA4F924}"/>
              </a:ext>
            </a:extLst>
          </p:cNvPr>
          <p:cNvSpPr txBox="1">
            <a:spLocks/>
          </p:cNvSpPr>
          <p:nvPr/>
        </p:nvSpPr>
        <p:spPr>
          <a:xfrm>
            <a:off x="8817994" y="2423438"/>
            <a:ext cx="9317606" cy="776143"/>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R$ 926 MILHÕES </a:t>
            </a:r>
            <a:r>
              <a:rPr kumimoji="0" lang="en-US" sz="3600" b="0"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EM FINANCIAMENTOS</a:t>
            </a:r>
            <a:endParaRPr kumimoji="0" lang="en-US" sz="28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endParaRPr>
          </a:p>
        </p:txBody>
      </p:sp>
      <p:sp>
        <p:nvSpPr>
          <p:cNvPr id="9" name="Title 1">
            <a:extLst>
              <a:ext uri="{FF2B5EF4-FFF2-40B4-BE49-F238E27FC236}">
                <a16:creationId xmlns:a16="http://schemas.microsoft.com/office/drawing/2014/main" id="{A219A2C3-7107-8C72-FD61-4DB3271177EE}"/>
              </a:ext>
            </a:extLst>
          </p:cNvPr>
          <p:cNvSpPr txBox="1">
            <a:spLocks/>
          </p:cNvSpPr>
          <p:nvPr/>
        </p:nvSpPr>
        <p:spPr>
          <a:xfrm>
            <a:off x="8788823" y="3956934"/>
            <a:ext cx="9696089" cy="725862"/>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318 MIL </a:t>
            </a:r>
            <a:r>
              <a:rPr kumimoji="0" lang="en-US" sz="3600" b="0"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SIMULAÇÕES NO SITE</a:t>
            </a:r>
            <a:r>
              <a:rPr kumimoji="0" lang="en-US" sz="28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 </a:t>
            </a:r>
          </a:p>
        </p:txBody>
      </p:sp>
      <p:pic>
        <p:nvPicPr>
          <p:cNvPr id="10" name="Gráfico 7" descr="Sinal com preenchimento sólido">
            <a:extLst>
              <a:ext uri="{FF2B5EF4-FFF2-40B4-BE49-F238E27FC236}">
                <a16:creationId xmlns:a16="http://schemas.microsoft.com/office/drawing/2014/main" id="{5375AE17-25EC-44C4-D691-B0783151B2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202973" y="2510524"/>
            <a:ext cx="701574" cy="701574"/>
          </a:xfrm>
          <a:prstGeom prst="rect">
            <a:avLst/>
          </a:prstGeom>
        </p:spPr>
      </p:pic>
      <p:pic>
        <p:nvPicPr>
          <p:cNvPr id="11" name="Gráfico 13" descr="Computação em Nuvem com preenchimento sólido">
            <a:extLst>
              <a:ext uri="{FF2B5EF4-FFF2-40B4-BE49-F238E27FC236}">
                <a16:creationId xmlns:a16="http://schemas.microsoft.com/office/drawing/2014/main" id="{A930F143-1F32-318E-9BE7-24BB0A163C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227424" y="5243654"/>
            <a:ext cx="701574" cy="701574"/>
          </a:xfrm>
          <a:prstGeom prst="rect">
            <a:avLst/>
          </a:prstGeom>
        </p:spPr>
      </p:pic>
      <p:pic>
        <p:nvPicPr>
          <p:cNvPr id="12" name="Gráfico 28" descr="Arquitetura com preenchimento sólido">
            <a:extLst>
              <a:ext uri="{FF2B5EF4-FFF2-40B4-BE49-F238E27FC236}">
                <a16:creationId xmlns:a16="http://schemas.microsoft.com/office/drawing/2014/main" id="{C6FFC33B-BFF7-6F58-F368-D81FC3928C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297580" y="7980989"/>
            <a:ext cx="701574" cy="701574"/>
          </a:xfrm>
          <a:prstGeom prst="rect">
            <a:avLst/>
          </a:prstGeom>
        </p:spPr>
      </p:pic>
      <p:pic>
        <p:nvPicPr>
          <p:cNvPr id="13" name="Gráfico 35" descr="City">
            <a:extLst>
              <a:ext uri="{FF2B5EF4-FFF2-40B4-BE49-F238E27FC236}">
                <a16:creationId xmlns:a16="http://schemas.microsoft.com/office/drawing/2014/main" id="{CDDEA663-9397-3DBD-C746-2FCDB96F16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45883" y="6621899"/>
            <a:ext cx="701574" cy="701574"/>
          </a:xfrm>
          <a:prstGeom prst="rect">
            <a:avLst/>
          </a:prstGeom>
        </p:spPr>
      </p:pic>
      <p:sp>
        <p:nvSpPr>
          <p:cNvPr id="14" name="Title 1">
            <a:extLst>
              <a:ext uri="{FF2B5EF4-FFF2-40B4-BE49-F238E27FC236}">
                <a16:creationId xmlns:a16="http://schemas.microsoft.com/office/drawing/2014/main" id="{EC186876-77D1-78F0-DE18-8CA472F6BAF0}"/>
              </a:ext>
            </a:extLst>
          </p:cNvPr>
          <p:cNvSpPr txBox="1">
            <a:spLocks/>
          </p:cNvSpPr>
          <p:nvPr/>
        </p:nvSpPr>
        <p:spPr>
          <a:xfrm>
            <a:off x="8817994" y="5470511"/>
            <a:ext cx="9819019" cy="642475"/>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629 MIL</a:t>
            </a:r>
            <a:r>
              <a:rPr kumimoji="0" lang="en-US" sz="3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 </a:t>
            </a:r>
            <a:r>
              <a:rPr kumimoji="0" lang="en-US" sz="3600" b="0"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TRANSAÇÕES/ SERVIÇOS EM CANAIS DIGITAIS</a:t>
            </a:r>
            <a:endParaRPr kumimoji="0" lang="en-US" sz="3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endParaRPr>
          </a:p>
        </p:txBody>
      </p:sp>
      <p:sp>
        <p:nvSpPr>
          <p:cNvPr id="15" name="Title 1">
            <a:extLst>
              <a:ext uri="{FF2B5EF4-FFF2-40B4-BE49-F238E27FC236}">
                <a16:creationId xmlns:a16="http://schemas.microsoft.com/office/drawing/2014/main" id="{69D7238B-F1A7-1615-4FDD-00E02EF60422}"/>
              </a:ext>
            </a:extLst>
          </p:cNvPr>
          <p:cNvSpPr txBox="1">
            <a:spLocks/>
          </p:cNvSpPr>
          <p:nvPr/>
        </p:nvSpPr>
        <p:spPr>
          <a:xfrm>
            <a:off x="8817994" y="6632137"/>
            <a:ext cx="10168736" cy="642475"/>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19</a:t>
            </a:r>
            <a:r>
              <a:rPr kumimoji="0" lang="en-US" sz="3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  </a:t>
            </a:r>
            <a:r>
              <a:rPr kumimoji="0" lang="en-US" sz="3600" b="0" i="0" u="none" strike="noStrike" kern="1200" cap="none" spc="-150" normalizeH="0" baseline="0" noProof="0">
                <a:ln>
                  <a:noFill/>
                </a:ln>
                <a:solidFill>
                  <a:schemeClr val="accent1"/>
                </a:solidFill>
                <a:effectLst/>
                <a:uLnTx/>
                <a:uFillTx/>
                <a:latin typeface="CAIXA Std" panose="020B0603020204030204" pitchFamily="34" charset="0"/>
                <a:ea typeface="+mj-ea"/>
                <a:cs typeface="+mj-cs"/>
              </a:rPr>
              <a:t>NOVOS CANTEIROS DE OBRA</a:t>
            </a:r>
            <a:endParaRPr kumimoji="0" lang="en-US" sz="3600" b="1" i="0" u="none" strike="noStrike" kern="1200" cap="none" spc="-150" normalizeH="0" baseline="0" noProof="0">
              <a:ln>
                <a:noFill/>
              </a:ln>
              <a:solidFill>
                <a:schemeClr val="accent1"/>
              </a:solidFill>
              <a:effectLst/>
              <a:uLnTx/>
              <a:uFillTx/>
              <a:latin typeface="CAIXA Std" panose="020B0603020204030204" pitchFamily="34" charset="0"/>
              <a:ea typeface="+mj-ea"/>
              <a:cs typeface="+mj-cs"/>
            </a:endParaRPr>
          </a:p>
        </p:txBody>
      </p:sp>
      <p:sp>
        <p:nvSpPr>
          <p:cNvPr id="16" name="Title 1">
            <a:extLst>
              <a:ext uri="{FF2B5EF4-FFF2-40B4-BE49-F238E27FC236}">
                <a16:creationId xmlns:a16="http://schemas.microsoft.com/office/drawing/2014/main" id="{A6EFB1BD-C229-F293-A456-9482A41959D1}"/>
              </a:ext>
            </a:extLst>
          </p:cNvPr>
          <p:cNvSpPr txBox="1">
            <a:spLocks/>
          </p:cNvSpPr>
          <p:nvPr/>
        </p:nvSpPr>
        <p:spPr>
          <a:xfrm>
            <a:off x="8817994" y="8010538"/>
            <a:ext cx="9515734" cy="642475"/>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2.241</a:t>
            </a:r>
            <a:r>
              <a:rPr kumimoji="0" lang="en-US" sz="36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  </a:t>
            </a:r>
            <a:r>
              <a:rPr kumimoji="0" lang="en-US" sz="3600" b="0"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AVALIAÇÕES DE IMÓVEIS</a:t>
            </a:r>
            <a:endParaRPr kumimoji="0" lang="en-US" sz="36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endParaRPr>
          </a:p>
        </p:txBody>
      </p:sp>
      <p:pic>
        <p:nvPicPr>
          <p:cNvPr id="17" name="Gráfico 43" descr="House">
            <a:extLst>
              <a:ext uri="{FF2B5EF4-FFF2-40B4-BE49-F238E27FC236}">
                <a16:creationId xmlns:a16="http://schemas.microsoft.com/office/drawing/2014/main" id="{70F179E5-5A90-7C2B-7F4A-791F1BA935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70611" y="1044512"/>
            <a:ext cx="701574" cy="701574"/>
          </a:xfrm>
          <a:prstGeom prst="rect">
            <a:avLst/>
          </a:prstGeom>
        </p:spPr>
      </p:pic>
      <p:sp>
        <p:nvSpPr>
          <p:cNvPr id="18" name="Title 1">
            <a:extLst>
              <a:ext uri="{FF2B5EF4-FFF2-40B4-BE49-F238E27FC236}">
                <a16:creationId xmlns:a16="http://schemas.microsoft.com/office/drawing/2014/main" id="{23DE26D0-2875-7182-2662-F08C67D70F45}"/>
              </a:ext>
            </a:extLst>
          </p:cNvPr>
          <p:cNvSpPr txBox="1">
            <a:spLocks/>
          </p:cNvSpPr>
          <p:nvPr/>
        </p:nvSpPr>
        <p:spPr>
          <a:xfrm>
            <a:off x="8817994" y="1044513"/>
            <a:ext cx="8719769" cy="641492"/>
          </a:xfrm>
          <a:prstGeom prst="rect">
            <a:avLst/>
          </a:prstGeom>
        </p:spPr>
        <p:txBody>
          <a:bodyPr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3.312 </a:t>
            </a:r>
            <a:r>
              <a:rPr kumimoji="0" lang="en-US" sz="3600" b="0"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rPr>
              <a:t>CONTRATOS NOVOS</a:t>
            </a:r>
            <a:endParaRPr kumimoji="0" lang="en-US" sz="5400" b="0" i="0" u="none" strike="noStrike" kern="1200" cap="none" spc="-150" normalizeH="0" baseline="0" noProof="0" dirty="0">
              <a:ln>
                <a:noFill/>
              </a:ln>
              <a:solidFill>
                <a:schemeClr val="accent1"/>
              </a:solidFill>
              <a:effectLst/>
              <a:uLnTx/>
              <a:uFillTx/>
              <a:latin typeface="CAIXA Std" panose="020B0603020204030204" pitchFamily="34" charset="0"/>
              <a:ea typeface="+mj-ea"/>
              <a:cs typeface="+mj-cs"/>
            </a:endParaRPr>
          </a:p>
        </p:txBody>
      </p:sp>
      <p:pic>
        <p:nvPicPr>
          <p:cNvPr id="19" name="Gráfico 52" descr="Lista de Verificação com preenchimento sólido">
            <a:extLst>
              <a:ext uri="{FF2B5EF4-FFF2-40B4-BE49-F238E27FC236}">
                <a16:creationId xmlns:a16="http://schemas.microsoft.com/office/drawing/2014/main" id="{6E5F65D9-E006-AF67-DFC1-ECDF2A61D95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197127" y="3880392"/>
            <a:ext cx="701574" cy="701574"/>
          </a:xfrm>
          <a:prstGeom prst="rect">
            <a:avLst/>
          </a:prstGeom>
        </p:spPr>
      </p:pic>
      <p:pic>
        <p:nvPicPr>
          <p:cNvPr id="20" name="Imagem 19">
            <a:extLst>
              <a:ext uri="{FF2B5EF4-FFF2-40B4-BE49-F238E27FC236}">
                <a16:creationId xmlns:a16="http://schemas.microsoft.com/office/drawing/2014/main" id="{91D98551-7F5F-8391-8366-E1738DDFD652}"/>
              </a:ext>
            </a:extLst>
          </p:cNvPr>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734441" y="596262"/>
            <a:ext cx="5744299" cy="8432365"/>
          </a:xfrm>
          <a:prstGeom prst="rect">
            <a:avLst/>
          </a:prstGeom>
          <a:ln w="117475">
            <a:solidFill>
              <a:schemeClr val="bg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197490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FINANCIAMENTO IMOBILIÁRIO</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8" y="2933700"/>
            <a:ext cx="11888842" cy="3939540"/>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ALTA NECESSIDADE DE RECURSOS;</a:t>
            </a:r>
          </a:p>
          <a:p>
            <a:pPr marL="342900" indent="-342900" algn="l">
              <a:spcBef>
                <a:spcPct val="0"/>
              </a:spcBef>
              <a:buFontTx/>
              <a:buChar char="-"/>
            </a:pPr>
            <a:endParaRPr lang="en-US" sz="40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LONGO PRAZO;</a:t>
            </a:r>
          </a:p>
          <a:p>
            <a:pPr marL="342900" indent="-342900" algn="l">
              <a:spcBef>
                <a:spcPct val="0"/>
              </a:spcBef>
              <a:buFontTx/>
              <a:buChar char="-"/>
            </a:pPr>
            <a:endParaRPr lang="en-US" sz="40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SENSÍVEL ÀS ECONOMIAS INDIVIDUAIS.</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331413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6003643" cy="197490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SISTEMA FINANCEIRO HABITACIONAL</a:t>
            </a:r>
          </a:p>
        </p:txBody>
      </p:sp>
      <p:sp>
        <p:nvSpPr>
          <p:cNvPr id="53" name="TextBox 7">
            <a:extLst>
              <a:ext uri="{FF2B5EF4-FFF2-40B4-BE49-F238E27FC236}">
                <a16:creationId xmlns:a16="http://schemas.microsoft.com/office/drawing/2014/main" id="{1034FDAA-528E-BB19-06CC-CE4F168641C4}"/>
              </a:ext>
            </a:extLst>
          </p:cNvPr>
          <p:cNvSpPr txBox="1"/>
          <p:nvPr/>
        </p:nvSpPr>
        <p:spPr>
          <a:xfrm>
            <a:off x="1293757" y="2933700"/>
            <a:ext cx="15165971" cy="2277547"/>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VIABILIZA RECURSOS PARA A PRODUÇÃO HABITACIONAL.</a:t>
            </a:r>
          </a:p>
          <a:p>
            <a:pPr marL="342900" indent="-342900" algn="l">
              <a:spcBef>
                <a:spcPct val="0"/>
              </a:spcBef>
              <a:buFontTx/>
              <a:buChar char="-"/>
            </a:pPr>
            <a:endParaRPr lang="en-US" sz="4000" dirty="0">
              <a:solidFill>
                <a:srgbClr val="000000"/>
              </a:solidFill>
              <a:latin typeface="Arial"/>
              <a:cs typeface="Arial"/>
              <a:sym typeface="Arial"/>
            </a:endParaRPr>
          </a:p>
          <a:p>
            <a:pPr marL="342900" indent="-342900" algn="l">
              <a:spcBef>
                <a:spcPct val="0"/>
              </a:spcBef>
              <a:buFontTx/>
              <a:buChar char="-"/>
            </a:pPr>
            <a:r>
              <a:rPr lang="en-US" sz="4000" dirty="0">
                <a:solidFill>
                  <a:srgbClr val="000000"/>
                </a:solidFill>
                <a:latin typeface="Arial"/>
                <a:cs typeface="Arial"/>
                <a:sym typeface="Arial"/>
              </a:rPr>
              <a:t>GARANTE A SAÚDE DO SISTEMA.</a:t>
            </a: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2434045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pic>
        <p:nvPicPr>
          <p:cNvPr id="22" name="Imagem 21" descr="Interface gráfica do usuário, Aplicativo&#10;&#10;O conteúdo gerado por IA pode estar incorreto.">
            <a:extLst>
              <a:ext uri="{FF2B5EF4-FFF2-40B4-BE49-F238E27FC236}">
                <a16:creationId xmlns:a16="http://schemas.microsoft.com/office/drawing/2014/main" id="{CECAFE7F-0839-1144-435C-C28CEC898942}"/>
              </a:ext>
            </a:extLst>
          </p:cNvPr>
          <p:cNvPicPr>
            <a:picLocks noChangeAspect="1"/>
          </p:cNvPicPr>
          <p:nvPr/>
        </p:nvPicPr>
        <p:blipFill>
          <a:blip r:embed="rId6">
            <a:extLst>
              <a:ext uri="{28A0092B-C50C-407E-A947-70E740481C1C}">
                <a14:useLocalDpi xmlns:a14="http://schemas.microsoft.com/office/drawing/2010/main" val="0"/>
              </a:ext>
            </a:extLst>
          </a:blip>
          <a:srcRect t="29459"/>
          <a:stretch/>
        </p:blipFill>
        <p:spPr>
          <a:xfrm>
            <a:off x="761758" y="1927196"/>
            <a:ext cx="10849038" cy="7256521"/>
          </a:xfrm>
          <a:prstGeom prst="rect">
            <a:avLst/>
          </a:prstGeom>
        </p:spPr>
      </p:pic>
      <p:sp>
        <p:nvSpPr>
          <p:cNvPr id="23" name="TextBox 6">
            <a:extLst>
              <a:ext uri="{FF2B5EF4-FFF2-40B4-BE49-F238E27FC236}">
                <a16:creationId xmlns:a16="http://schemas.microsoft.com/office/drawing/2014/main" id="{159A2132-153E-9158-F592-DBAEA8A4D5A5}"/>
              </a:ext>
            </a:extLst>
          </p:cNvPr>
          <p:cNvSpPr txBox="1"/>
          <p:nvPr/>
        </p:nvSpPr>
        <p:spPr>
          <a:xfrm>
            <a:off x="761758" y="525449"/>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IMÓVEIS E FINANÇAS</a:t>
            </a:r>
          </a:p>
        </p:txBody>
      </p:sp>
      <p:sp>
        <p:nvSpPr>
          <p:cNvPr id="24" name="Retângulo 23">
            <a:extLst>
              <a:ext uri="{FF2B5EF4-FFF2-40B4-BE49-F238E27FC236}">
                <a16:creationId xmlns:a16="http://schemas.microsoft.com/office/drawing/2014/main" id="{CE6F2169-902D-86FF-B61D-1252505DF3B8}"/>
              </a:ext>
            </a:extLst>
          </p:cNvPr>
          <p:cNvSpPr/>
          <p:nvPr/>
        </p:nvSpPr>
        <p:spPr>
          <a:xfrm>
            <a:off x="2438400" y="5600700"/>
            <a:ext cx="3962400" cy="3429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TextBox 7">
            <a:extLst>
              <a:ext uri="{FF2B5EF4-FFF2-40B4-BE49-F238E27FC236}">
                <a16:creationId xmlns:a16="http://schemas.microsoft.com/office/drawing/2014/main" id="{DE28C2A0-7A13-0E6F-8769-4F4F1FE6097F}"/>
              </a:ext>
            </a:extLst>
          </p:cNvPr>
          <p:cNvSpPr txBox="1"/>
          <p:nvPr/>
        </p:nvSpPr>
        <p:spPr>
          <a:xfrm>
            <a:off x="12115800" y="1638300"/>
            <a:ext cx="5792842" cy="2769989"/>
          </a:xfrm>
          <a:prstGeom prst="rect">
            <a:avLst/>
          </a:prstGeom>
        </p:spPr>
        <p:txBody>
          <a:bodyPr wrap="square" lIns="0" tIns="0" rIns="0" bIns="0" rtlCol="0" anchor="t">
            <a:spAutoFit/>
          </a:bodyPr>
          <a:lstStyle/>
          <a:p>
            <a:pPr marL="342900" indent="-342900" algn="l">
              <a:spcBef>
                <a:spcPct val="0"/>
              </a:spcBef>
              <a:buFontTx/>
              <a:buChar char="-"/>
            </a:pPr>
            <a:r>
              <a:rPr lang="en-US" sz="4000" dirty="0" err="1">
                <a:solidFill>
                  <a:srgbClr val="000000"/>
                </a:solidFill>
                <a:latin typeface="Arial"/>
                <a:ea typeface="Arial"/>
                <a:cs typeface="Arial"/>
                <a:sym typeface="Arial"/>
              </a:rPr>
              <a:t>Imóveis</a:t>
            </a:r>
            <a:endParaRPr lang="en-US" sz="4000" dirty="0">
              <a:solidFill>
                <a:srgbClr val="000000"/>
              </a:solidFill>
              <a:latin typeface="Arial"/>
              <a:ea typeface="Arial"/>
              <a:cs typeface="Arial"/>
              <a:sym typeface="Arial"/>
            </a:endParaRPr>
          </a:p>
          <a:p>
            <a:pPr marL="342900" indent="-342900" algn="l">
              <a:spcBef>
                <a:spcPct val="0"/>
              </a:spcBef>
              <a:buFontTx/>
              <a:buChar char="-"/>
            </a:pPr>
            <a:r>
              <a:rPr lang="en-US" sz="2800" dirty="0" err="1">
                <a:solidFill>
                  <a:srgbClr val="000000"/>
                </a:solidFill>
                <a:latin typeface="Arial"/>
                <a:cs typeface="Arial"/>
                <a:sym typeface="Arial"/>
              </a:rPr>
              <a:t>Garantia</a:t>
            </a:r>
            <a:r>
              <a:rPr lang="en-US" sz="2800" dirty="0">
                <a:solidFill>
                  <a:srgbClr val="000000"/>
                </a:solidFill>
                <a:latin typeface="Arial"/>
                <a:cs typeface="Arial"/>
                <a:sym typeface="Arial"/>
              </a:rPr>
              <a:t> real;</a:t>
            </a:r>
          </a:p>
          <a:p>
            <a:pPr marL="342900" indent="-342900" algn="l">
              <a:spcBef>
                <a:spcPct val="0"/>
              </a:spcBef>
              <a:buFontTx/>
              <a:buChar char="-"/>
            </a:pPr>
            <a:r>
              <a:rPr lang="en-US" sz="2800" dirty="0">
                <a:solidFill>
                  <a:srgbClr val="000000"/>
                </a:solidFill>
                <a:latin typeface="Arial"/>
                <a:cs typeface="Arial"/>
                <a:sym typeface="Arial"/>
              </a:rPr>
              <a:t>3 </a:t>
            </a:r>
            <a:r>
              <a:rPr lang="en-US" sz="2800" dirty="0" err="1">
                <a:solidFill>
                  <a:srgbClr val="000000"/>
                </a:solidFill>
                <a:latin typeface="Arial"/>
                <a:cs typeface="Arial"/>
                <a:sym typeface="Arial"/>
              </a:rPr>
              <a:t>vezes</a:t>
            </a:r>
            <a:r>
              <a:rPr lang="en-US" sz="2800" dirty="0">
                <a:solidFill>
                  <a:srgbClr val="000000"/>
                </a:solidFill>
                <a:latin typeface="Arial"/>
                <a:cs typeface="Arial"/>
                <a:sym typeface="Arial"/>
              </a:rPr>
              <a:t> </a:t>
            </a:r>
            <a:r>
              <a:rPr lang="en-US" sz="2800" dirty="0" err="1">
                <a:solidFill>
                  <a:srgbClr val="000000"/>
                </a:solidFill>
                <a:latin typeface="Arial"/>
                <a:cs typeface="Arial"/>
                <a:sym typeface="Arial"/>
              </a:rPr>
              <a:t>maior</a:t>
            </a:r>
            <a:r>
              <a:rPr lang="en-US" sz="2800" dirty="0">
                <a:solidFill>
                  <a:srgbClr val="000000"/>
                </a:solidFill>
                <a:latin typeface="Arial"/>
                <a:cs typeface="Arial"/>
                <a:sym typeface="Arial"/>
              </a:rPr>
              <a:t> do que o mercado de </a:t>
            </a:r>
            <a:r>
              <a:rPr lang="en-US" sz="2800" dirty="0" err="1">
                <a:solidFill>
                  <a:srgbClr val="000000"/>
                </a:solidFill>
                <a:latin typeface="Arial"/>
                <a:cs typeface="Arial"/>
                <a:sym typeface="Arial"/>
              </a:rPr>
              <a:t>ações</a:t>
            </a:r>
            <a:r>
              <a:rPr lang="en-US" sz="2800" dirty="0">
                <a:solidFill>
                  <a:srgbClr val="000000"/>
                </a:solidFill>
                <a:latin typeface="Arial"/>
                <a:cs typeface="Arial"/>
                <a:sym typeface="Arial"/>
              </a:rPr>
              <a:t>.</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Tree>
    <p:extLst>
      <p:ext uri="{BB962C8B-B14F-4D97-AF65-F5344CB8AC3E}">
        <p14:creationId xmlns:p14="http://schemas.microsoft.com/office/powerpoint/2010/main" val="252952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23" name="TextBox 6">
            <a:extLst>
              <a:ext uri="{FF2B5EF4-FFF2-40B4-BE49-F238E27FC236}">
                <a16:creationId xmlns:a16="http://schemas.microsoft.com/office/drawing/2014/main" id="{159A2132-153E-9158-F592-DBAEA8A4D5A5}"/>
              </a:ext>
            </a:extLst>
          </p:cNvPr>
          <p:cNvSpPr txBox="1"/>
          <p:nvPr/>
        </p:nvSpPr>
        <p:spPr>
          <a:xfrm>
            <a:off x="761758" y="525449"/>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IMÓVEIS E FINANÇAS</a:t>
            </a:r>
          </a:p>
        </p:txBody>
      </p:sp>
      <p:pic>
        <p:nvPicPr>
          <p:cNvPr id="8" name="Imagem 7">
            <a:extLst>
              <a:ext uri="{FF2B5EF4-FFF2-40B4-BE49-F238E27FC236}">
                <a16:creationId xmlns:a16="http://schemas.microsoft.com/office/drawing/2014/main" id="{B03DD93C-E2AF-F390-9F2C-71BDF50372C5}"/>
              </a:ext>
            </a:extLst>
          </p:cNvPr>
          <p:cNvPicPr>
            <a:picLocks noChangeAspect="1"/>
          </p:cNvPicPr>
          <p:nvPr/>
        </p:nvPicPr>
        <p:blipFill>
          <a:blip r:embed="rId6"/>
          <a:stretch>
            <a:fillRect/>
          </a:stretch>
        </p:blipFill>
        <p:spPr>
          <a:xfrm>
            <a:off x="609600" y="1733953"/>
            <a:ext cx="14228166" cy="7325757"/>
          </a:xfrm>
          <a:prstGeom prst="rect">
            <a:avLst/>
          </a:prstGeom>
        </p:spPr>
      </p:pic>
      <p:sp>
        <p:nvSpPr>
          <p:cNvPr id="9" name="Retângulo 8">
            <a:extLst>
              <a:ext uri="{FF2B5EF4-FFF2-40B4-BE49-F238E27FC236}">
                <a16:creationId xmlns:a16="http://schemas.microsoft.com/office/drawing/2014/main" id="{D65C7C7D-A3E9-8631-DF0B-3E58D36381BB}"/>
              </a:ext>
            </a:extLst>
          </p:cNvPr>
          <p:cNvSpPr/>
          <p:nvPr/>
        </p:nvSpPr>
        <p:spPr>
          <a:xfrm>
            <a:off x="6781800" y="2247900"/>
            <a:ext cx="3429000" cy="3810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7688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7" name="TextBox 7"/>
          <p:cNvSpPr txBox="1"/>
          <p:nvPr/>
        </p:nvSpPr>
        <p:spPr>
          <a:xfrm>
            <a:off x="1293758" y="2324100"/>
            <a:ext cx="5792842" cy="4247317"/>
          </a:xfrm>
          <a:prstGeom prst="rect">
            <a:avLst/>
          </a:prstGeom>
        </p:spPr>
        <p:txBody>
          <a:bodyPr wrap="square" lIns="0" tIns="0" rIns="0" bIns="0" rtlCol="0" anchor="t">
            <a:spAutoFit/>
          </a:bodyPr>
          <a:lstStyle/>
          <a:p>
            <a:pPr marL="342900" indent="-342900" algn="l">
              <a:spcBef>
                <a:spcPct val="0"/>
              </a:spcBef>
              <a:buFontTx/>
              <a:buChar char="-"/>
            </a:pPr>
            <a:r>
              <a:rPr lang="en-US" sz="4000" dirty="0">
                <a:solidFill>
                  <a:srgbClr val="000000"/>
                </a:solidFill>
                <a:latin typeface="Arial"/>
                <a:ea typeface="Arial"/>
                <a:cs typeface="Arial"/>
                <a:sym typeface="Arial"/>
              </a:rPr>
              <a:t>FGTS</a:t>
            </a:r>
          </a:p>
          <a:p>
            <a:pPr marL="342900" indent="-342900" algn="l">
              <a:spcBef>
                <a:spcPct val="0"/>
              </a:spcBef>
              <a:buFontTx/>
              <a:buChar char="-"/>
            </a:pPr>
            <a:r>
              <a:rPr lang="en-US" sz="2800" dirty="0">
                <a:solidFill>
                  <a:srgbClr val="000000"/>
                </a:solidFill>
                <a:latin typeface="Arial"/>
                <a:ea typeface="Arial"/>
                <a:cs typeface="Arial"/>
                <a:sym typeface="Arial"/>
              </a:rPr>
              <a:t>IPCA para </a:t>
            </a:r>
            <a:r>
              <a:rPr lang="en-US" sz="2800" dirty="0" err="1">
                <a:solidFill>
                  <a:srgbClr val="000000"/>
                </a:solidFill>
                <a:latin typeface="Arial"/>
                <a:ea typeface="Arial"/>
                <a:cs typeface="Arial"/>
                <a:sym typeface="Arial"/>
              </a:rPr>
              <a:t>novos</a:t>
            </a:r>
            <a:r>
              <a:rPr lang="en-US" sz="2800" dirty="0">
                <a:solidFill>
                  <a:srgbClr val="000000"/>
                </a:solidFill>
                <a:latin typeface="Arial"/>
                <a:ea typeface="Arial"/>
                <a:cs typeface="Arial"/>
                <a:sym typeface="Arial"/>
              </a:rPr>
              <a:t> </a:t>
            </a:r>
            <a:r>
              <a:rPr lang="en-US" sz="2800" dirty="0" err="1">
                <a:solidFill>
                  <a:srgbClr val="000000"/>
                </a:solidFill>
                <a:latin typeface="Arial"/>
                <a:ea typeface="Arial"/>
                <a:cs typeface="Arial"/>
                <a:sym typeface="Arial"/>
              </a:rPr>
              <a:t>depósitos</a:t>
            </a:r>
            <a:r>
              <a:rPr lang="en-US" sz="2800" dirty="0">
                <a:solidFill>
                  <a:srgbClr val="000000"/>
                </a:solidFill>
                <a:latin typeface="Arial"/>
                <a:ea typeface="Arial"/>
                <a:cs typeface="Arial"/>
                <a:sym typeface="Arial"/>
              </a:rPr>
              <a:t> e 3% para </a:t>
            </a:r>
            <a:r>
              <a:rPr lang="en-US" sz="2800" dirty="0" err="1">
                <a:solidFill>
                  <a:srgbClr val="000000"/>
                </a:solidFill>
                <a:latin typeface="Arial"/>
                <a:ea typeface="Arial"/>
                <a:cs typeface="Arial"/>
                <a:sym typeface="Arial"/>
              </a:rPr>
              <a:t>depósitos</a:t>
            </a:r>
            <a:r>
              <a:rPr lang="en-US" sz="2800" dirty="0">
                <a:solidFill>
                  <a:srgbClr val="000000"/>
                </a:solidFill>
                <a:latin typeface="Arial"/>
                <a:ea typeface="Arial"/>
                <a:cs typeface="Arial"/>
                <a:sym typeface="Arial"/>
              </a:rPr>
              <a:t> </a:t>
            </a:r>
            <a:r>
              <a:rPr lang="en-US" sz="2800" dirty="0" err="1">
                <a:solidFill>
                  <a:srgbClr val="000000"/>
                </a:solidFill>
                <a:latin typeface="Arial"/>
                <a:ea typeface="Arial"/>
                <a:cs typeface="Arial"/>
                <a:sym typeface="Arial"/>
              </a:rPr>
              <a:t>anteriores</a:t>
            </a:r>
            <a:r>
              <a:rPr lang="en-US" sz="2800" dirty="0">
                <a:solidFill>
                  <a:srgbClr val="000000"/>
                </a:solidFill>
                <a:latin typeface="Arial"/>
                <a:ea typeface="Arial"/>
                <a:cs typeface="Arial"/>
                <a:sym typeface="Arial"/>
              </a:rPr>
              <a:t> à </a:t>
            </a:r>
            <a:r>
              <a:rPr lang="en-US" sz="2800" dirty="0" err="1">
                <a:solidFill>
                  <a:srgbClr val="000000"/>
                </a:solidFill>
                <a:latin typeface="Arial"/>
                <a:ea typeface="Arial"/>
                <a:cs typeface="Arial"/>
                <a:sym typeface="Arial"/>
              </a:rPr>
              <a:t>decisão</a:t>
            </a:r>
            <a:r>
              <a:rPr lang="en-US" sz="2800" dirty="0">
                <a:solidFill>
                  <a:srgbClr val="000000"/>
                </a:solidFill>
                <a:latin typeface="Arial"/>
                <a:ea typeface="Arial"/>
                <a:cs typeface="Arial"/>
                <a:sym typeface="Arial"/>
              </a:rPr>
              <a:t> do STF.</a:t>
            </a:r>
          </a:p>
          <a:p>
            <a:pPr marL="342900" indent="-342900" algn="l">
              <a:spcBef>
                <a:spcPct val="0"/>
              </a:spcBef>
              <a:buFontTx/>
              <a:buChar char="-"/>
            </a:pPr>
            <a:endParaRPr lang="en-US" sz="2800" dirty="0">
              <a:solidFill>
                <a:srgbClr val="000000"/>
              </a:solidFill>
              <a:latin typeface="Arial"/>
              <a:ea typeface="Arial"/>
              <a:cs typeface="Arial"/>
              <a:sym typeface="Arial"/>
            </a:endParaRPr>
          </a:p>
          <a:p>
            <a:pPr marL="342900" indent="-342900" algn="l">
              <a:spcBef>
                <a:spcPct val="0"/>
              </a:spcBef>
              <a:buFontTx/>
              <a:buChar char="-"/>
            </a:pPr>
            <a:r>
              <a:rPr lang="en-US" sz="4000" dirty="0">
                <a:solidFill>
                  <a:srgbClr val="000000"/>
                </a:solidFill>
                <a:latin typeface="Arial"/>
                <a:ea typeface="Arial"/>
                <a:cs typeface="Arial"/>
                <a:sym typeface="Arial"/>
              </a:rPr>
              <a:t>SBPE </a:t>
            </a:r>
          </a:p>
          <a:p>
            <a:pPr marL="342900" indent="-342900">
              <a:spcBef>
                <a:spcPct val="0"/>
              </a:spcBef>
              <a:buFontTx/>
              <a:buChar char="-"/>
            </a:pPr>
            <a:r>
              <a:rPr lang="en-US" sz="2800" dirty="0">
                <a:solidFill>
                  <a:srgbClr val="000000"/>
                </a:solidFill>
                <a:latin typeface="Arial"/>
                <a:cs typeface="Arial"/>
                <a:sym typeface="Arial"/>
              </a:rPr>
              <a:t>6% </a:t>
            </a:r>
            <a:r>
              <a:rPr lang="en-US" sz="2800" dirty="0" err="1">
                <a:solidFill>
                  <a:srgbClr val="000000"/>
                </a:solidFill>
                <a:latin typeface="Arial"/>
                <a:cs typeface="Arial"/>
                <a:sym typeface="Arial"/>
              </a:rPr>
              <a:t>dependendo</a:t>
            </a:r>
            <a:r>
              <a:rPr lang="en-US" sz="2800" dirty="0">
                <a:solidFill>
                  <a:srgbClr val="000000"/>
                </a:solidFill>
                <a:latin typeface="Arial"/>
                <a:cs typeface="Arial"/>
                <a:sym typeface="Arial"/>
              </a:rPr>
              <a:t> da taxa SELIC.</a:t>
            </a:r>
          </a:p>
          <a:p>
            <a:pPr marL="342900" indent="-342900">
              <a:spcBef>
                <a:spcPct val="0"/>
              </a:spcBef>
              <a:buFontTx/>
              <a:buChar char="-"/>
            </a:pPr>
            <a:endParaRPr lang="en-US" sz="2800" dirty="0">
              <a:solidFill>
                <a:srgbClr val="000000"/>
              </a:solidFill>
              <a:latin typeface="Arial"/>
              <a:cs typeface="Arial"/>
              <a:sym typeface="Arial"/>
            </a:endParaRPr>
          </a:p>
          <a:p>
            <a:pPr marL="342900" indent="-342900">
              <a:spcBef>
                <a:spcPct val="0"/>
              </a:spcBef>
              <a:buFontTx/>
              <a:buChar char="-"/>
            </a:pPr>
            <a:endParaRPr lang="en-US" sz="2800" dirty="0">
              <a:solidFill>
                <a:srgbClr val="000000"/>
              </a:solidFill>
              <a:latin typeface="Arial"/>
              <a:cs typeface="Arial"/>
              <a:sym typeface="Arial"/>
            </a:endParaRPr>
          </a:p>
        </p:txBody>
      </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FONTES DE FUNDING</a:t>
            </a:r>
          </a:p>
        </p:txBody>
      </p:sp>
      <p:pic>
        <p:nvPicPr>
          <p:cNvPr id="10" name="Imagem 9">
            <a:extLst>
              <a:ext uri="{FF2B5EF4-FFF2-40B4-BE49-F238E27FC236}">
                <a16:creationId xmlns:a16="http://schemas.microsoft.com/office/drawing/2014/main" id="{1DD23151-C22A-8AED-78F6-FA6EA8273C67}"/>
              </a:ext>
            </a:extLst>
          </p:cNvPr>
          <p:cNvPicPr>
            <a:picLocks noChangeAspect="1"/>
          </p:cNvPicPr>
          <p:nvPr/>
        </p:nvPicPr>
        <p:blipFill>
          <a:blip r:embed="rId6"/>
          <a:stretch>
            <a:fillRect/>
          </a:stretch>
        </p:blipFill>
        <p:spPr>
          <a:xfrm>
            <a:off x="7870705" y="2388674"/>
            <a:ext cx="9426694" cy="3580967"/>
          </a:xfrm>
          <a:prstGeom prst="rect">
            <a:avLst/>
          </a:prstGeom>
        </p:spPr>
      </p:pic>
      <p:cxnSp>
        <p:nvCxnSpPr>
          <p:cNvPr id="12" name="Conector reto 11">
            <a:extLst>
              <a:ext uri="{FF2B5EF4-FFF2-40B4-BE49-F238E27FC236}">
                <a16:creationId xmlns:a16="http://schemas.microsoft.com/office/drawing/2014/main" id="{CC233E40-9E49-7A03-ED43-868E16A9EACB}"/>
              </a:ext>
            </a:extLst>
          </p:cNvPr>
          <p:cNvCxnSpPr/>
          <p:nvPr/>
        </p:nvCxnSpPr>
        <p:spPr>
          <a:xfrm>
            <a:off x="7391400" y="2324100"/>
            <a:ext cx="0" cy="6324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03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FF4"/>
        </a:solidFill>
        <a:effectLst/>
      </p:bgPr>
    </p:bg>
    <p:spTree>
      <p:nvGrpSpPr>
        <p:cNvPr id="1" name=""/>
        <p:cNvGrpSpPr/>
        <p:nvPr/>
      </p:nvGrpSpPr>
      <p:grpSpPr>
        <a:xfrm>
          <a:off x="0" y="0"/>
          <a:ext cx="0" cy="0"/>
          <a:chOff x="0" y="0"/>
          <a:chExt cx="0" cy="0"/>
        </a:xfrm>
      </p:grpSpPr>
      <p:sp>
        <p:nvSpPr>
          <p:cNvPr id="2" name="AutoShape 2"/>
          <p:cNvSpPr/>
          <p:nvPr/>
        </p:nvSpPr>
        <p:spPr>
          <a:xfrm>
            <a:off x="734441" y="9267825"/>
            <a:ext cx="16803323" cy="0"/>
          </a:xfrm>
          <a:prstGeom prst="line">
            <a:avLst/>
          </a:prstGeom>
          <a:ln w="19050" cap="flat">
            <a:solidFill>
              <a:srgbClr val="000000"/>
            </a:solidFill>
            <a:prstDash val="solid"/>
            <a:headEnd type="none" w="sm" len="sm"/>
            <a:tailEnd type="none" w="sm" len="sm"/>
          </a:ln>
        </p:spPr>
        <p:txBody>
          <a:bodyPr/>
          <a:lstStyle/>
          <a:p>
            <a:endParaRPr lang="pt-BR"/>
          </a:p>
        </p:txBody>
      </p:sp>
      <p:grpSp>
        <p:nvGrpSpPr>
          <p:cNvPr id="3" name="Group 3"/>
          <p:cNvGrpSpPr/>
          <p:nvPr/>
        </p:nvGrpSpPr>
        <p:grpSpPr>
          <a:xfrm>
            <a:off x="14605878" y="9571594"/>
            <a:ext cx="2931885" cy="483715"/>
            <a:chOff x="0" y="0"/>
            <a:chExt cx="3909181" cy="644953"/>
          </a:xfrm>
        </p:grpSpPr>
        <p:sp>
          <p:nvSpPr>
            <p:cNvPr id="4" name="Freeform 4"/>
            <p:cNvSpPr/>
            <p:nvPr/>
          </p:nvSpPr>
          <p:spPr>
            <a:xfrm>
              <a:off x="2471802" y="401905"/>
              <a:ext cx="1437379" cy="243048"/>
            </a:xfrm>
            <a:custGeom>
              <a:avLst/>
              <a:gdLst/>
              <a:ahLst/>
              <a:cxnLst/>
              <a:rect l="l" t="t" r="r" b="b"/>
              <a:pathLst>
                <a:path w="1437379" h="243048">
                  <a:moveTo>
                    <a:pt x="0" y="0"/>
                  </a:moveTo>
                  <a:lnTo>
                    <a:pt x="1437379" y="0"/>
                  </a:lnTo>
                  <a:lnTo>
                    <a:pt x="1437379" y="243048"/>
                  </a:lnTo>
                  <a:lnTo>
                    <a:pt x="0" y="243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t-BR"/>
            </a:p>
          </p:txBody>
        </p:sp>
        <p:sp>
          <p:nvSpPr>
            <p:cNvPr id="5" name="Freeform 5"/>
            <p:cNvSpPr/>
            <p:nvPr/>
          </p:nvSpPr>
          <p:spPr>
            <a:xfrm>
              <a:off x="0" y="0"/>
              <a:ext cx="2217027" cy="644953"/>
            </a:xfrm>
            <a:custGeom>
              <a:avLst/>
              <a:gdLst/>
              <a:ahLst/>
              <a:cxnLst/>
              <a:rect l="l" t="t" r="r" b="b"/>
              <a:pathLst>
                <a:path w="2217026" h="644953">
                  <a:moveTo>
                    <a:pt x="0" y="0"/>
                  </a:moveTo>
                  <a:lnTo>
                    <a:pt x="2217026" y="0"/>
                  </a:lnTo>
                  <a:lnTo>
                    <a:pt x="2217026" y="644953"/>
                  </a:lnTo>
                  <a:lnTo>
                    <a:pt x="0" y="64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grpSp>
      <p:sp>
        <p:nvSpPr>
          <p:cNvPr id="8" name="TextBox 6">
            <a:extLst>
              <a:ext uri="{FF2B5EF4-FFF2-40B4-BE49-F238E27FC236}">
                <a16:creationId xmlns:a16="http://schemas.microsoft.com/office/drawing/2014/main" id="{C800A254-3557-5A06-B7BA-3C7039D8900F}"/>
              </a:ext>
            </a:extLst>
          </p:cNvPr>
          <p:cNvSpPr txBox="1"/>
          <p:nvPr/>
        </p:nvSpPr>
        <p:spPr>
          <a:xfrm>
            <a:off x="1369957" y="495300"/>
            <a:ext cx="10364843" cy="987450"/>
          </a:xfrm>
          <a:prstGeom prst="rect">
            <a:avLst/>
          </a:prstGeom>
        </p:spPr>
        <p:txBody>
          <a:bodyPr wrap="square" lIns="0" tIns="0" rIns="0" bIns="0" rtlCol="0" anchor="t">
            <a:spAutoFit/>
          </a:bodyPr>
          <a:lstStyle/>
          <a:p>
            <a:pPr algn="l">
              <a:lnSpc>
                <a:spcPts val="7725"/>
              </a:lnSpc>
            </a:pPr>
            <a:r>
              <a:rPr lang="en-US" sz="7500" b="1" dirty="0">
                <a:solidFill>
                  <a:srgbClr val="000221"/>
                </a:solidFill>
                <a:latin typeface="Arial Bold"/>
                <a:ea typeface="Arial Bold"/>
                <a:cs typeface="Arial Bold"/>
                <a:sym typeface="Arial Bold"/>
              </a:rPr>
              <a:t>FGTS</a:t>
            </a:r>
          </a:p>
        </p:txBody>
      </p:sp>
      <p:pic>
        <p:nvPicPr>
          <p:cNvPr id="9" name="Imagem 8">
            <a:extLst>
              <a:ext uri="{FF2B5EF4-FFF2-40B4-BE49-F238E27FC236}">
                <a16:creationId xmlns:a16="http://schemas.microsoft.com/office/drawing/2014/main" id="{59675228-2AD6-28A4-BBFC-096162ED3C89}"/>
              </a:ext>
            </a:extLst>
          </p:cNvPr>
          <p:cNvPicPr>
            <a:picLocks noChangeAspect="1"/>
          </p:cNvPicPr>
          <p:nvPr/>
        </p:nvPicPr>
        <p:blipFill>
          <a:blip r:embed="rId6"/>
          <a:stretch>
            <a:fillRect/>
          </a:stretch>
        </p:blipFill>
        <p:spPr>
          <a:xfrm>
            <a:off x="1676400" y="1790700"/>
            <a:ext cx="10446287" cy="4864350"/>
          </a:xfrm>
          <a:prstGeom prst="rect">
            <a:avLst/>
          </a:prstGeom>
        </p:spPr>
      </p:pic>
      <p:pic>
        <p:nvPicPr>
          <p:cNvPr id="11" name="Imagem 10">
            <a:extLst>
              <a:ext uri="{FF2B5EF4-FFF2-40B4-BE49-F238E27FC236}">
                <a16:creationId xmlns:a16="http://schemas.microsoft.com/office/drawing/2014/main" id="{2DF72E5A-7EB5-6405-A818-5897CA422518}"/>
              </a:ext>
            </a:extLst>
          </p:cNvPr>
          <p:cNvPicPr>
            <a:picLocks noChangeAspect="1"/>
          </p:cNvPicPr>
          <p:nvPr/>
        </p:nvPicPr>
        <p:blipFill>
          <a:blip r:embed="rId7"/>
          <a:stretch>
            <a:fillRect/>
          </a:stretch>
        </p:blipFill>
        <p:spPr>
          <a:xfrm>
            <a:off x="12122687" y="2019300"/>
            <a:ext cx="5435879" cy="3721291"/>
          </a:xfrm>
          <a:prstGeom prst="rect">
            <a:avLst/>
          </a:prstGeom>
        </p:spPr>
      </p:pic>
      <p:sp>
        <p:nvSpPr>
          <p:cNvPr id="13" name="CaixaDeTexto 12">
            <a:extLst>
              <a:ext uri="{FF2B5EF4-FFF2-40B4-BE49-F238E27FC236}">
                <a16:creationId xmlns:a16="http://schemas.microsoft.com/office/drawing/2014/main" id="{E6595D65-30BD-2864-4726-E4B4E01B0576}"/>
              </a:ext>
            </a:extLst>
          </p:cNvPr>
          <p:cNvSpPr txBox="1"/>
          <p:nvPr/>
        </p:nvSpPr>
        <p:spPr>
          <a:xfrm>
            <a:off x="1752600" y="3162300"/>
            <a:ext cx="9144000" cy="560410"/>
          </a:xfrm>
          <a:prstGeom prst="rect">
            <a:avLst/>
          </a:prstGeom>
          <a:noFill/>
        </p:spPr>
        <p:txBody>
          <a:bodyPr wrap="square">
            <a:spAutoFit/>
          </a:bodyPr>
          <a:lstStyle/>
          <a:p>
            <a:pPr marL="342900" indent="-342900" algn="l">
              <a:lnSpc>
                <a:spcPct val="200000"/>
              </a:lnSpc>
              <a:spcBef>
                <a:spcPct val="0"/>
              </a:spcBef>
              <a:buFontTx/>
              <a:buChar char="-"/>
            </a:pPr>
            <a:r>
              <a:rPr lang="en-US" dirty="0">
                <a:solidFill>
                  <a:srgbClr val="000000"/>
                </a:solidFill>
                <a:latin typeface="Arial"/>
                <a:ea typeface="Arial"/>
                <a:cs typeface="Arial"/>
                <a:sym typeface="Arial"/>
              </a:rPr>
              <a:t>RENDA R$ 3.000,00</a:t>
            </a:r>
            <a:endParaRPr lang="en-US" sz="1800" dirty="0">
              <a:solidFill>
                <a:srgbClr val="000000"/>
              </a:solidFill>
              <a:latin typeface="Arial"/>
              <a:ea typeface="Arial"/>
              <a:cs typeface="Arial"/>
              <a:sym typeface="Arial"/>
            </a:endParaRPr>
          </a:p>
        </p:txBody>
      </p:sp>
      <p:sp>
        <p:nvSpPr>
          <p:cNvPr id="14" name="Retângulo 13">
            <a:extLst>
              <a:ext uri="{FF2B5EF4-FFF2-40B4-BE49-F238E27FC236}">
                <a16:creationId xmlns:a16="http://schemas.microsoft.com/office/drawing/2014/main" id="{A68B49D5-4545-82F8-54F0-B4E26FBF2ECE}"/>
              </a:ext>
            </a:extLst>
          </p:cNvPr>
          <p:cNvSpPr/>
          <p:nvPr/>
        </p:nvSpPr>
        <p:spPr>
          <a:xfrm>
            <a:off x="5334000" y="4838700"/>
            <a:ext cx="3048000" cy="4572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5" name="Retângulo 14">
            <a:extLst>
              <a:ext uri="{FF2B5EF4-FFF2-40B4-BE49-F238E27FC236}">
                <a16:creationId xmlns:a16="http://schemas.microsoft.com/office/drawing/2014/main" id="{6395F0FE-504B-01F4-EC7B-D5E477B3CCEE}"/>
              </a:ext>
            </a:extLst>
          </p:cNvPr>
          <p:cNvSpPr/>
          <p:nvPr/>
        </p:nvSpPr>
        <p:spPr>
          <a:xfrm>
            <a:off x="15011400" y="4076699"/>
            <a:ext cx="1066800" cy="38100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189278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263</Words>
  <Application>Microsoft Office PowerPoint</Application>
  <PresentationFormat>Personalizar</PresentationFormat>
  <Paragraphs>77</Paragraphs>
  <Slides>19</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19</vt:i4>
      </vt:variant>
    </vt:vector>
  </HeadingPairs>
  <TitlesOfParts>
    <vt:vector size="26" baseType="lpstr">
      <vt:lpstr>Manrope Bold</vt:lpstr>
      <vt:lpstr>Calibri</vt:lpstr>
      <vt:lpstr>CAIXA Std</vt:lpstr>
      <vt:lpstr>Arial Bold</vt:lpstr>
      <vt:lpstr>CAIXA Std Book</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Trienal</dc:title>
  <dc:creator>Eduardo de Freitas Flores</dc:creator>
  <cp:lastModifiedBy>Guilherme Von Der Heyde Fernandes</cp:lastModifiedBy>
  <cp:revision>13</cp:revision>
  <dcterms:created xsi:type="dcterms:W3CDTF">2006-08-16T00:00:00Z</dcterms:created>
  <dcterms:modified xsi:type="dcterms:W3CDTF">2025-11-25T21:10:42Z</dcterms:modified>
  <dc:identifier>DAG3qQfxSNk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1a47ad8-907a-4afd-bc2a-6b2ee4f96f0c_Enabled">
    <vt:lpwstr>true</vt:lpwstr>
  </property>
  <property fmtid="{D5CDD505-2E9C-101B-9397-08002B2CF9AE}" pid="3" name="MSIP_Label_f1a47ad8-907a-4afd-bc2a-6b2ee4f96f0c_SetDate">
    <vt:lpwstr>2025-11-21T16:41:20Z</vt:lpwstr>
  </property>
  <property fmtid="{D5CDD505-2E9C-101B-9397-08002B2CF9AE}" pid="4" name="MSIP_Label_f1a47ad8-907a-4afd-bc2a-6b2ee4f96f0c_Method">
    <vt:lpwstr>Privileged</vt:lpwstr>
  </property>
  <property fmtid="{D5CDD505-2E9C-101B-9397-08002B2CF9AE}" pid="5" name="MSIP_Label_f1a47ad8-907a-4afd-bc2a-6b2ee4f96f0c_Name">
    <vt:lpwstr>#EXTERNO_CONFIDENCIAL</vt:lpwstr>
  </property>
  <property fmtid="{D5CDD505-2E9C-101B-9397-08002B2CF9AE}" pid="6" name="MSIP_Label_f1a47ad8-907a-4afd-bc2a-6b2ee4f96f0c_SiteId">
    <vt:lpwstr>ab9bba98-684a-43fb-add8-9c2bebede229</vt:lpwstr>
  </property>
  <property fmtid="{D5CDD505-2E9C-101B-9397-08002B2CF9AE}" pid="7" name="MSIP_Label_f1a47ad8-907a-4afd-bc2a-6b2ee4f96f0c_ActionId">
    <vt:lpwstr>3eb4c5bb-f5a3-4606-a9e3-7b59a18506c6</vt:lpwstr>
  </property>
  <property fmtid="{D5CDD505-2E9C-101B-9397-08002B2CF9AE}" pid="8" name="MSIP_Label_f1a47ad8-907a-4afd-bc2a-6b2ee4f96f0c_ContentBits">
    <vt:lpwstr>3</vt:lpwstr>
  </property>
  <property fmtid="{D5CDD505-2E9C-101B-9397-08002B2CF9AE}" pid="9" name="ClassificationContentMarkingFooterLocations">
    <vt:lpwstr>Office Theme:8</vt:lpwstr>
  </property>
  <property fmtid="{D5CDD505-2E9C-101B-9397-08002B2CF9AE}" pid="10" name="ClassificationContentMarkingFooterText">
    <vt:lpwstr>#EXTERNO.CONFIDENCIAL</vt:lpwstr>
  </property>
</Properties>
</file>